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4" r:id="rId4"/>
    <p:sldId id="295" r:id="rId5"/>
    <p:sldId id="307" r:id="rId6"/>
    <p:sldId id="297" r:id="rId7"/>
    <p:sldId id="296" r:id="rId8"/>
    <p:sldId id="311" r:id="rId9"/>
    <p:sldId id="298" r:id="rId10"/>
    <p:sldId id="299" r:id="rId11"/>
    <p:sldId id="300" r:id="rId12"/>
    <p:sldId id="301" r:id="rId13"/>
    <p:sldId id="302" r:id="rId14"/>
    <p:sldId id="309" r:id="rId15"/>
    <p:sldId id="303" r:id="rId16"/>
    <p:sldId id="304" r:id="rId17"/>
    <p:sldId id="305" r:id="rId18"/>
    <p:sldId id="306" r:id="rId19"/>
    <p:sldId id="310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15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51419" y="189622"/>
            <a:ext cx="387923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2463243" y="4664181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50" name="Grup 49"/>
          <p:cNvGrpSpPr/>
          <p:nvPr/>
        </p:nvGrpSpPr>
        <p:grpSpPr>
          <a:xfrm>
            <a:off x="8575624" y="6542"/>
            <a:ext cx="509347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17524" y="3324749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286242" y="4544219"/>
            <a:ext cx="1404951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876300" y="5011049"/>
            <a:ext cx="1122760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16477" y="4350236"/>
            <a:ext cx="1272587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183503" y="4572473"/>
            <a:ext cx="1387874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3031996" y="5351896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116" name="Serbest 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899456" y="2684221"/>
            <a:ext cx="1616019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6875517" y="4138363"/>
            <a:ext cx="2267293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592669"/>
            <a:ext cx="1971675" cy="55795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592669"/>
            <a:ext cx="5800725" cy="55795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t>16.12.2020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t>16.12.2020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6482634" y="388858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94" y="457200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8171260" y="1248597"/>
            <a:ext cx="941097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6815591" y="2736979"/>
            <a:ext cx="679655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7885509" y="2438403"/>
            <a:ext cx="1113762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0" name="Serbest Form 68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1" name="Serbest Form 69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2" name="Serbest Form 60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3" name="Serbest Form 61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2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5" name="Serbest Form 63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6" name="Serbest Form 64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7" name="Serbest Form 65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6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9" name="Serbest Form 67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5991046" y="2988648"/>
            <a:ext cx="1829681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1" y="518160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2" name="Serbest Form 68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3" name="Serbest Form 69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4" name="Serbest Form 60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5" name="Serbest Form 61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6" name="Serbest Form 62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7" name="Serbest Form 63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191" y="3799404"/>
            <a:ext cx="3289808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276934" y="506294"/>
            <a:ext cx="669674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8675798" y="452756"/>
            <a:ext cx="408172" cy="350313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9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17579" y="3048994"/>
            <a:ext cx="291131" cy="364678"/>
            <a:chOff x="3636" y="1964"/>
            <a:chExt cx="413" cy="388"/>
          </a:xfrm>
        </p:grpSpPr>
        <p:sp>
          <p:nvSpPr>
            <p:cNvPr id="44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6178" y="828879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16.12.2020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2" y="5652181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0311" y="5865038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8735766" y="947579"/>
            <a:ext cx="319984" cy="400819"/>
            <a:chOff x="3636" y="1964"/>
            <a:chExt cx="413" cy="388"/>
          </a:xfrm>
        </p:grpSpPr>
        <p:sp>
          <p:nvSpPr>
            <p:cNvPr id="1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481697" y="6212029"/>
            <a:ext cx="656603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8357437" y="105148"/>
            <a:ext cx="506303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8086999" y="2958795"/>
            <a:ext cx="771182" cy="1140705"/>
            <a:chOff x="2052" y="995"/>
            <a:chExt cx="768" cy="852"/>
          </a:xfrm>
        </p:grpSpPr>
        <p:sp>
          <p:nvSpPr>
            <p:cNvPr id="6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485903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1810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İNTERNET VE BİLGİSAYAR AĞLARI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 BİLGİSAYAR AĞI KURMAK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26" y="1485903"/>
            <a:ext cx="7904837" cy="108885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Fakat eğer bilgisayarlarımız arasında bir ağ bağlantısı kurar isek, hem gereksiz </a:t>
            </a:r>
            <a:r>
              <a:rPr lang="tr-TR" sz="1800" b="1" dirty="0" smtClean="0"/>
              <a:t>masraftan</a:t>
            </a:r>
            <a:r>
              <a:rPr lang="tr-TR" sz="1800" dirty="0" smtClean="0"/>
              <a:t> hem de onlarca yazıcıyı koyacak </a:t>
            </a:r>
            <a:r>
              <a:rPr lang="tr-TR" sz="1800" b="1" dirty="0" smtClean="0"/>
              <a:t>yer</a:t>
            </a:r>
            <a:r>
              <a:rPr lang="tr-TR" sz="1800" dirty="0" smtClean="0"/>
              <a:t> bulma derdinden kurtulmuş olacağız.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9" y="2268816"/>
            <a:ext cx="1259306" cy="1259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5" y="2574757"/>
            <a:ext cx="711511" cy="711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" y="4116081"/>
            <a:ext cx="1259306" cy="12593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97" y="4116081"/>
            <a:ext cx="1259306" cy="1259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9" y="4125058"/>
            <a:ext cx="1259306" cy="1259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1" y="4125058"/>
            <a:ext cx="1259306" cy="12593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4116081"/>
            <a:ext cx="1259306" cy="1259306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07079" y="3528122"/>
            <a:ext cx="6931177" cy="763792"/>
            <a:chOff x="1207079" y="3528122"/>
            <a:chExt cx="6931177" cy="763792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07079" y="4116081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1750" y="4116081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27252" y="4125058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PEKİ AĞ BAĞLANTISI NASIL KURULUR?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7346782" cy="4152901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Bilgisayarlar arasında ağ bağlantısı kurmak için bazı yazılım ve donanımlara ihtiyacımız var.</a:t>
            </a:r>
            <a:endParaRPr lang="tr-TR" sz="16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293341" y="2956619"/>
            <a:ext cx="1869989" cy="45308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İŞLETİM SİSTEMİ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12288" y="4649756"/>
            <a:ext cx="3954162" cy="45308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MODEM VEYA DAĞITICI (HUB)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85103" y="4649756"/>
            <a:ext cx="1869989" cy="4530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KABLOLAR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16745" y="2956619"/>
            <a:ext cx="3345247" cy="4530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AĞ KARTI (ETHERNET KARTI)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AĞ BAĞLANTISI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76" y="1485903"/>
            <a:ext cx="8119872" cy="1175001"/>
          </a:xfrm>
        </p:spPr>
        <p:txBody>
          <a:bodyPr>
            <a:noAutofit/>
          </a:bodyPr>
          <a:lstStyle/>
          <a:p>
            <a:r>
              <a:rPr lang="tr-TR" sz="1800" dirty="0" smtClean="0"/>
              <a:t>Ağ kablosunun bir ucu bilgisayarın </a:t>
            </a:r>
            <a:r>
              <a:rPr lang="tr-TR" sz="1800" b="1" dirty="0" smtClean="0"/>
              <a:t>ağ kartına</a:t>
            </a:r>
            <a:r>
              <a:rPr lang="tr-TR" sz="1800" dirty="0" smtClean="0"/>
              <a:t>, diğer ucu ise </a:t>
            </a:r>
            <a:r>
              <a:rPr lang="tr-TR" sz="1800" b="1" dirty="0" smtClean="0"/>
              <a:t>modem</a:t>
            </a:r>
            <a:r>
              <a:rPr lang="tr-TR" sz="1800" dirty="0" smtClean="0"/>
              <a:t> ya da </a:t>
            </a:r>
            <a:r>
              <a:rPr lang="tr-TR" sz="1800" b="1" dirty="0" smtClean="0"/>
              <a:t>dağıtıcıdaki</a:t>
            </a:r>
            <a:r>
              <a:rPr lang="tr-TR" sz="1800" dirty="0" smtClean="0"/>
              <a:t> </a:t>
            </a:r>
            <a:r>
              <a:rPr lang="tr-TR" sz="1800" b="1" dirty="0" smtClean="0"/>
              <a:t>Ethernet</a:t>
            </a:r>
            <a:r>
              <a:rPr lang="tr-TR" sz="1800" dirty="0" smtClean="0"/>
              <a:t> girişine takılır. Aynı işlem diğer bilgisayar(</a:t>
            </a:r>
            <a:r>
              <a:rPr lang="tr-TR" sz="1800" dirty="0" err="1" smtClean="0"/>
              <a:t>lar</a:t>
            </a:r>
            <a:r>
              <a:rPr lang="tr-TR" sz="1800" dirty="0" smtClean="0"/>
              <a:t>) için de gerçekleştirilir. </a:t>
            </a:r>
            <a:r>
              <a:rPr lang="tr-TR" sz="1800" b="1" dirty="0" smtClean="0"/>
              <a:t>İşletim sistemi </a:t>
            </a:r>
            <a:r>
              <a:rPr lang="tr-TR" sz="1800" dirty="0" smtClean="0"/>
              <a:t>üzerinden ağ ile ilgili gerekli </a:t>
            </a:r>
            <a:r>
              <a:rPr lang="tr-TR" sz="1800" b="1" dirty="0" smtClean="0"/>
              <a:t>ayarlar</a:t>
            </a:r>
            <a:r>
              <a:rPr lang="tr-TR" sz="1800" dirty="0" smtClean="0"/>
              <a:t> yapıldıktan sonra ağ bağlantısı tamamlanmış olur.</a:t>
            </a:r>
            <a:endParaRPr lang="tr-TR" sz="1800" dirty="0"/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6147683" y="4842458"/>
            <a:ext cx="2001064" cy="1548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" y="5031227"/>
            <a:ext cx="2041830" cy="135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553712" y="3419856"/>
            <a:ext cx="2040600" cy="2121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377440" y="3191256"/>
            <a:ext cx="1792909" cy="950976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453128" y="3278857"/>
            <a:ext cx="1499616" cy="534191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39" y="2834473"/>
            <a:ext cx="1709928" cy="1307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46" y="3010254"/>
            <a:ext cx="2058932" cy="1368548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1957998" y="4141968"/>
            <a:ext cx="282485" cy="189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5" y="3324201"/>
            <a:ext cx="2058932" cy="1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ÇEŞİTLERİ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4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3" y="1747456"/>
            <a:ext cx="2862072" cy="3546920"/>
          </a:xfrm>
        </p:spPr>
        <p:txBody>
          <a:bodyPr>
            <a:noAutofit/>
          </a:bodyPr>
          <a:lstStyle/>
          <a:p>
            <a:r>
              <a:rPr lang="tr-TR" sz="1600" dirty="0"/>
              <a:t>Birbirine </a:t>
            </a:r>
            <a:r>
              <a:rPr lang="tr-TR" sz="1600" b="1" dirty="0" smtClean="0"/>
              <a:t>yakın</a:t>
            </a:r>
            <a:r>
              <a:rPr lang="tr-TR" sz="1600" dirty="0" smtClean="0"/>
              <a:t>, aynı oda veya bina içerisinde yer alan bilgisayarların bağlanmasıyla </a:t>
            </a:r>
            <a:r>
              <a:rPr lang="tr-TR" sz="1600" dirty="0"/>
              <a:t>oluşturulur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Örneğin bir işyerindeki, okuldaki hatta evimizdeki bilgisayarları birbirine bağlayarak oluşturduğumuz ağ bir yerel alan ağıdır.</a:t>
            </a:r>
          </a:p>
          <a:p>
            <a:r>
              <a:rPr lang="tr-TR" sz="1600" dirty="0" smtClean="0"/>
              <a:t>Peki </a:t>
            </a:r>
            <a:r>
              <a:rPr lang="tr-TR" sz="1600" b="1" dirty="0" smtClean="0"/>
              <a:t>Bilişim Teknolojileri </a:t>
            </a:r>
            <a:r>
              <a:rPr lang="tr-TR" sz="1600" dirty="0" smtClean="0"/>
              <a:t>sınıfımızdaki ağ türü nedir?</a:t>
            </a:r>
            <a:endParaRPr lang="tr-TR" sz="1600" dirty="0"/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0" y="174745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METROPOL ALAN AĞI (MAN)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670538"/>
            <a:ext cx="2858642" cy="428220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İçerisinden birden çok Yerel Alan Ağı barındıran, bir üniversite kampüsü, büyük bir işyeri, şehri</a:t>
            </a:r>
            <a:r>
              <a:rPr lang="tr-TR" sz="1800" dirty="0"/>
              <a:t> </a:t>
            </a:r>
            <a:r>
              <a:rPr lang="tr-TR" sz="1800" dirty="0" smtClean="0"/>
              <a:t>veya bölgeyi kapsayan ağ türüdür.</a:t>
            </a:r>
          </a:p>
          <a:p>
            <a:r>
              <a:rPr lang="tr-TR" sz="1800" dirty="0" smtClean="0"/>
              <a:t>Örneğin bir ildeki tüm </a:t>
            </a:r>
            <a:r>
              <a:rPr lang="tr-TR" sz="1800" b="1" dirty="0" smtClean="0"/>
              <a:t>bankaların</a:t>
            </a:r>
            <a:r>
              <a:rPr lang="tr-TR" sz="1800" dirty="0" smtClean="0"/>
              <a:t> farklı şubelerinin bilgisayarları Metropol Alan Ağı ile birbirine bağlıdır.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1607136"/>
            <a:ext cx="4778673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Alan Ağı (WAN)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661745"/>
            <a:ext cx="2619455" cy="349980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</a:t>
            </a:r>
            <a:r>
              <a:rPr lang="tr-TR" sz="1800" dirty="0" smtClean="0"/>
              <a:t>çapında, aralarında yüzlerce </a:t>
            </a:r>
            <a:r>
              <a:rPr lang="tr-TR" sz="1800" dirty="0"/>
              <a:t>veya binlerce kilometre </a:t>
            </a:r>
            <a:r>
              <a:rPr lang="tr-TR" sz="1800" dirty="0" smtClean="0"/>
              <a:t>mesafe bulunan bilgisayar ve ağların birbirine bağlanmasıyla oluşur.</a:t>
            </a:r>
          </a:p>
          <a:p>
            <a:r>
              <a:rPr lang="tr-TR" sz="1800" dirty="0" smtClean="0"/>
              <a:t>Bilinen en büyük Geniş Alan Ağı, </a:t>
            </a:r>
            <a:r>
              <a:rPr lang="tr-TR" sz="1800" b="1" dirty="0" err="1" smtClean="0"/>
              <a:t>İNTERNET</a:t>
            </a:r>
            <a:r>
              <a:rPr lang="tr-TR" sz="1800" dirty="0" err="1" smtClean="0"/>
              <a:t>’tir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4" y="2061509"/>
            <a:ext cx="4017129" cy="27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İNTERNET’E NASIL BAĞLANIRIM?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411" y="1485904"/>
            <a:ext cx="7213320" cy="443813"/>
          </a:xfrm>
        </p:spPr>
        <p:txBody>
          <a:bodyPr/>
          <a:lstStyle/>
          <a:p>
            <a:r>
              <a:rPr lang="tr-TR" dirty="0" smtClean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66366" y="2713581"/>
            <a:ext cx="1380243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BİLGİSAYAR</a:t>
            </a:r>
            <a:endParaRPr lang="tr-TR" sz="1600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766365" y="4154037"/>
            <a:ext cx="1380243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MODEM</a:t>
            </a:r>
            <a:endParaRPr lang="tr-TR" sz="1600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187572" y="4174354"/>
            <a:ext cx="1783925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KABLOLAR</a:t>
            </a:r>
            <a:endParaRPr lang="tr-TR" sz="16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635196" y="5022480"/>
            <a:ext cx="2885406" cy="345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İNTERNET SERVİS SAĞLAYICI</a:t>
            </a:r>
            <a:endParaRPr lang="tr-TR" sz="16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185935" y="2704743"/>
            <a:ext cx="1783926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İŞLETİM SİSTEMİ</a:t>
            </a:r>
            <a:endParaRPr lang="tr-TR" sz="16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837681" y="2713581"/>
            <a:ext cx="1905810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TARAYICI YAZILIMI</a:t>
            </a:r>
            <a:endParaRPr lang="tr-TR" sz="1600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837681" y="4170810"/>
            <a:ext cx="1905810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TELEFON HATTI</a:t>
            </a:r>
            <a:endParaRPr lang="tr-TR" sz="16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1912409"/>
            <a:ext cx="1087960" cy="723154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83" y="1939157"/>
            <a:ext cx="1016431" cy="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4" y="1912409"/>
            <a:ext cx="688627" cy="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3215137"/>
            <a:ext cx="1087960" cy="831906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3215137"/>
            <a:ext cx="835442" cy="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65" y="3227832"/>
            <a:ext cx="904763" cy="9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4982816"/>
            <a:ext cx="1285096" cy="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67" y="4849459"/>
            <a:ext cx="1988787" cy="6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 EDERİM.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85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100407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Dünya </a:t>
            </a:r>
            <a:r>
              <a:rPr lang="tr-TR" sz="1800" dirty="0"/>
              <a:t>genelindeki bilgisayar ağlarını ve kurumsal bilgisayar sistemlerini birbirine bağlayan </a:t>
            </a:r>
            <a:r>
              <a:rPr lang="tr-TR" sz="1800" b="1" dirty="0"/>
              <a:t>elektronik iletişim ağıdır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4" y="2200651"/>
            <a:ext cx="4793063" cy="3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İNTERNETİN TARİHÇESİ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265" y="2011679"/>
            <a:ext cx="2954216" cy="396708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1969 </a:t>
            </a:r>
            <a:r>
              <a:rPr lang="tr-TR" sz="1800" dirty="0"/>
              <a:t>yılında ABD Savunma Bakanlığı bünyesindeki “İleri Araştırma Projeleri Ajansı” tarafından ortaya çıkartılmıştır. </a:t>
            </a:r>
            <a:endParaRPr lang="tr-TR" sz="1800" dirty="0" smtClean="0"/>
          </a:p>
          <a:p>
            <a:r>
              <a:rPr lang="tr-TR" sz="1800" dirty="0" smtClean="0"/>
              <a:t>Türkiye </a:t>
            </a:r>
            <a:r>
              <a:rPr lang="tr-TR" sz="1800" dirty="0"/>
              <a:t>İnternet’e Nisan 1993 ’ten beri bağlıdır.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758461"/>
            <a:ext cx="4558080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5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2039815"/>
            <a:ext cx="3309957" cy="3598989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ya da daha fazla bilgisayarın birbirine bağlanmasıyla oluşan yapıya </a:t>
            </a:r>
            <a:r>
              <a:rPr lang="tr-TR" sz="2000" b="1" dirty="0" smtClean="0"/>
              <a:t>bilgisayar ağı </a:t>
            </a:r>
            <a:r>
              <a:rPr lang="tr-TR" sz="2000" dirty="0" smtClean="0"/>
              <a:t>denir.</a:t>
            </a:r>
          </a:p>
          <a:p>
            <a:r>
              <a:rPr lang="tr-TR" sz="2000" dirty="0" smtClean="0"/>
              <a:t>Ağ üzerindeki bilgisayarlar birbirleriyle </a:t>
            </a:r>
            <a:r>
              <a:rPr lang="tr-TR" sz="2000" b="1" dirty="0" smtClean="0"/>
              <a:t>bilgi</a:t>
            </a:r>
            <a:r>
              <a:rPr lang="tr-TR" sz="2000" dirty="0" smtClean="0"/>
              <a:t> alışverişinde bulunabilirler.</a:t>
            </a:r>
            <a:endParaRPr lang="tr-TR" sz="2000" dirty="0"/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1662058"/>
            <a:ext cx="3130659" cy="3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33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 NEDEN KULLANILIR?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5351" y="1485903"/>
            <a:ext cx="4764091" cy="4252745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Bir bilgisayar ağı kurmanın en temel nedeni ağdaki bilgisayarlar arasında </a:t>
            </a:r>
            <a:r>
              <a:rPr lang="tr-TR" sz="1600" b="1" dirty="0" smtClean="0"/>
              <a:t>iletişim</a:t>
            </a:r>
            <a:r>
              <a:rPr lang="tr-TR" sz="1600" dirty="0" smtClean="0"/>
              <a:t> kurmaktır.</a:t>
            </a:r>
          </a:p>
          <a:p>
            <a:r>
              <a:rPr lang="tr-TR" sz="1600" dirty="0" smtClean="0"/>
              <a:t>Örneğin, ağ üzerindeki bir bilgisayarda yer alan müzikleri ağdaki diğer bilgisayarlar çalabilir.</a:t>
            </a:r>
          </a:p>
          <a:p>
            <a:r>
              <a:rPr lang="tr-TR" sz="1600" dirty="0" smtClean="0"/>
              <a:t>Bilgisayar ağlarına şu sebeplerden dolayı ihtiyaç vardır:</a:t>
            </a:r>
          </a:p>
          <a:p>
            <a:pPr lvl="1"/>
            <a:r>
              <a:rPr lang="tr-TR" sz="1400" dirty="0" smtClean="0"/>
              <a:t>Dosya paylaşmak.</a:t>
            </a:r>
          </a:p>
          <a:p>
            <a:pPr lvl="1"/>
            <a:r>
              <a:rPr lang="tr-TR" sz="1400" dirty="0" smtClean="0"/>
              <a:t>Yazıcı, tarayıcı gibi donanımları paylaşmak.</a:t>
            </a:r>
          </a:p>
          <a:p>
            <a:pPr lvl="1"/>
            <a:r>
              <a:rPr lang="tr-TR" sz="1400" dirty="0" smtClean="0"/>
              <a:t>Birbirleriyle iletişim kuran yazılım, oyun vs. kullanmak.</a:t>
            </a:r>
          </a:p>
          <a:p>
            <a:pPr lvl="1"/>
            <a:r>
              <a:rPr lang="tr-TR" sz="1400" dirty="0" smtClean="0"/>
              <a:t>İnternet hizmeti gibi çeşitli servisleri paylaşmak.</a:t>
            </a:r>
          </a:p>
          <a:p>
            <a:pPr lvl="1"/>
            <a:r>
              <a:rPr lang="tr-TR" sz="1400" dirty="0" smtClean="0"/>
              <a:t>Ağ üzerinden cihazların kontrolünü ve yönetimini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1862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704" y="1485904"/>
            <a:ext cx="7567863" cy="756990"/>
          </a:xfrm>
        </p:spPr>
        <p:txBody>
          <a:bodyPr>
            <a:noAutofit/>
          </a:bodyPr>
          <a:lstStyle/>
          <a:p>
            <a:r>
              <a:rPr lang="tr-TR" sz="1600" dirty="0" smtClean="0"/>
              <a:t>Bilişim Teknolojileri sınıfımızda tüm bilgisayarlarımızdan </a:t>
            </a:r>
            <a:r>
              <a:rPr lang="tr-TR" sz="1600" b="1" dirty="0" smtClean="0"/>
              <a:t>çıktı</a:t>
            </a:r>
            <a:r>
              <a:rPr lang="tr-TR" sz="1600" dirty="0" smtClean="0"/>
              <a:t> alınabilmesini istiyoruz. Bu durumda her bilgisayar için </a:t>
            </a:r>
            <a:r>
              <a:rPr lang="tr-TR" sz="1600" b="1" dirty="0" smtClean="0"/>
              <a:t>ayrı</a:t>
            </a:r>
            <a:r>
              <a:rPr lang="tr-TR" sz="1600" dirty="0" smtClean="0"/>
              <a:t> bir </a:t>
            </a:r>
            <a:r>
              <a:rPr lang="tr-TR" sz="1600" b="1" dirty="0" smtClean="0"/>
              <a:t>yazıcı</a:t>
            </a:r>
            <a:r>
              <a:rPr lang="tr-TR" sz="1600" dirty="0" smtClean="0"/>
              <a:t> satın almanız gerekiyor.</a:t>
            </a:r>
            <a:endParaRPr lang="tr-TR" sz="1600" dirty="0"/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2136318"/>
            <a:ext cx="1552903" cy="15529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4434222"/>
            <a:ext cx="770532" cy="77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4" y="3948450"/>
            <a:ext cx="1552903" cy="15529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3" y="3948449"/>
            <a:ext cx="1552903" cy="15529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9263"/>
            <a:ext cx="800588" cy="8005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4331761"/>
            <a:ext cx="873346" cy="87334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5" y="2121819"/>
            <a:ext cx="1552903" cy="15529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476096"/>
            <a:ext cx="873346" cy="873346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67914"/>
            <a:ext cx="1400432" cy="1318054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Sonbahar eğlence sunusu (geniş ekran)</Template>
  <TotalTime>0</TotalTime>
  <Words>511</Words>
  <Application>Microsoft Office PowerPoint</Application>
  <PresentationFormat>Ekran Gösterisi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Back to School 16x9</vt:lpstr>
      <vt:lpstr>İNTERNET VE BİLGİSAYAR AĞLARI</vt:lpstr>
      <vt:lpstr>İNTERNET NEDİR?</vt:lpstr>
      <vt:lpstr>İNTERNET NEDİR?</vt:lpstr>
      <vt:lpstr>İNTERNETİN TARİHÇESİ</vt:lpstr>
      <vt:lpstr>BİLGİSAYAR AĞLARI</vt:lpstr>
      <vt:lpstr>BİLGİSAYAR AĞI NEDİR?</vt:lpstr>
      <vt:lpstr>AĞ TÜRLERİ</vt:lpstr>
      <vt:lpstr>BİLGİSAYAR AĞLARI NEDEN KULLANILIR?</vt:lpstr>
      <vt:lpstr>BİLGİSAYAR AĞI KULLANMAZSAK…</vt:lpstr>
      <vt:lpstr>ÇÖZÜM: BİLGİSAYAR AĞI KURMAK</vt:lpstr>
      <vt:lpstr>PEKİ AĞ BAĞLANTISI NASIL KURULUR?</vt:lpstr>
      <vt:lpstr>ÖRNEK AĞ BAĞLANTISI</vt:lpstr>
      <vt:lpstr>BİLGİSAYAR AĞI ÇEŞİTLERİ</vt:lpstr>
      <vt:lpstr>AĞ TÜRLERİ</vt:lpstr>
      <vt:lpstr>YEREL ALAN AĞI (LAN)</vt:lpstr>
      <vt:lpstr>METROPOL ALAN AĞI (MAN)</vt:lpstr>
      <vt:lpstr>Geniş Alan Ağı (WAN)</vt:lpstr>
      <vt:lpstr>İNTERNET’E NASIL BAĞLANIRIM?</vt:lpstr>
      <vt:lpstr>TEŞEKKÜR EDERİM.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2013-12-15T18:09:39Z</dcterms:created>
  <dcterms:modified xsi:type="dcterms:W3CDTF">2020-12-16T15:59:53Z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