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97" r:id="rId3"/>
    <p:sldId id="300" r:id="rId4"/>
    <p:sldId id="299" r:id="rId5"/>
    <p:sldId id="257" r:id="rId6"/>
    <p:sldId id="260" r:id="rId7"/>
    <p:sldId id="266" r:id="rId8"/>
    <p:sldId id="261" r:id="rId9"/>
    <p:sldId id="262" r:id="rId10"/>
    <p:sldId id="263" r:id="rId11"/>
    <p:sldId id="264"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58" r:id="rId40"/>
    <p:sldId id="259" r:id="rId41"/>
    <p:sldId id="265" r:id="rId42"/>
    <p:sldId id="293" r:id="rId43"/>
    <p:sldId id="294" r:id="rId44"/>
    <p:sldId id="29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03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630" autoAdjust="0"/>
    <p:restoredTop sz="94660"/>
  </p:normalViewPr>
  <p:slideViewPr>
    <p:cSldViewPr snapToGrid="0">
      <p:cViewPr varScale="1">
        <p:scale>
          <a:sx n="73" d="100"/>
          <a:sy n="73" d="100"/>
        </p:scale>
        <p:origin x="-24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6430448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1839786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5436110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920046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7754866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2952426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 xmlns:p14="http://schemas.microsoft.com/office/powerpoint/2010/main" val="126453269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8361622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32413339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684517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310615603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2640219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6289707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222848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417516951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0263169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10/20/2014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845302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653" y="1103871"/>
            <a:ext cx="4131736" cy="2452695"/>
          </a:xfrm>
        </p:spPr>
        <p:txBody>
          <a:bodyPr/>
          <a:lstStyle/>
          <a:p>
            <a:pPr algn="ctr"/>
            <a:r>
              <a:rPr lang="tr-TR" dirty="0" smtClean="0"/>
              <a:t>DONANIM </a:t>
            </a:r>
            <a:br>
              <a:rPr lang="tr-TR" dirty="0" smtClean="0"/>
            </a:br>
            <a:r>
              <a:rPr lang="tr-TR" dirty="0" smtClean="0"/>
              <a:t>VE </a:t>
            </a:r>
            <a:br>
              <a:rPr lang="tr-TR" dirty="0" smtClean="0"/>
            </a:br>
            <a:r>
              <a:rPr lang="tr-TR" dirty="0" smtClean="0"/>
              <a:t>YAZILIM </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09378" y="4158436"/>
            <a:ext cx="1978126" cy="156272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1999" y="4038016"/>
            <a:ext cx="1803560" cy="1803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680521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t>
            </a:r>
            <a:endParaRPr lang="tr-TR" dirty="0"/>
          </a:p>
        </p:txBody>
      </p:sp>
      <p:sp>
        <p:nvSpPr>
          <p:cNvPr id="3" name="İçerik Yer Tutucusu 2"/>
          <p:cNvSpPr>
            <a:spLocks noGrp="1"/>
          </p:cNvSpPr>
          <p:nvPr>
            <p:ph idx="1"/>
          </p:nvPr>
        </p:nvSpPr>
        <p:spPr>
          <a:xfrm>
            <a:off x="609599" y="2160590"/>
            <a:ext cx="3086101" cy="3880773"/>
          </a:xfrm>
        </p:spPr>
        <p:txBody>
          <a:bodyPr/>
          <a:lstStyle/>
          <a:p>
            <a:r>
              <a:rPr lang="tr-TR" dirty="0" smtClean="0"/>
              <a:t>Bilgisayarın görüntü donanımıdır. Ekran bilgisayarda yapılan işlemleri ve sonuçlarını görebilmemizi sağlar.</a:t>
            </a:r>
          </a:p>
          <a:p>
            <a:r>
              <a:rPr lang="tr-TR" dirty="0" smtClean="0"/>
              <a:t>Tüplü (CRT), LCD ve LED ekran çeşitleri vardır.</a:t>
            </a:r>
            <a:endParaRPr lang="tr-TR" dirty="0"/>
          </a:p>
        </p:txBody>
      </p:sp>
      <p:pic>
        <p:nvPicPr>
          <p:cNvPr id="8194" name="Picture 2" descr="http://1.bp.blogspot.com/-4VtPqWdLHEA/Tw0rShIqhSI/AAAAAAAAAVw/lvLgrN5WyuY/s200/monit%25C3%25B6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42762" y="3481390"/>
            <a:ext cx="17145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3.bp.blogspot.com/-KCdEhRfSGAw/Tlmx9sTrfBI/AAAAAAAAAGQ/qK2DsNADPKI/s320/samsung-17-crt-monito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19129" y="1098320"/>
            <a:ext cx="2525799" cy="18943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teknolog.radikal.com.tr/wp-content/uploads/2012/11/lg_et83_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1205" y="4664541"/>
            <a:ext cx="2797924" cy="1952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533461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Kasa</a:t>
            </a:r>
            <a:endParaRPr lang="tr-TR" dirty="0"/>
          </a:p>
        </p:txBody>
      </p:sp>
      <p:sp>
        <p:nvSpPr>
          <p:cNvPr id="3" name="İçerik Yer Tutucusu 2"/>
          <p:cNvSpPr>
            <a:spLocks noGrp="1"/>
          </p:cNvSpPr>
          <p:nvPr>
            <p:ph idx="1"/>
          </p:nvPr>
        </p:nvSpPr>
        <p:spPr>
          <a:xfrm>
            <a:off x="609599" y="2160590"/>
            <a:ext cx="3949701" cy="3880773"/>
          </a:xfrm>
        </p:spPr>
        <p:txBody>
          <a:bodyPr/>
          <a:lstStyle/>
          <a:p>
            <a:r>
              <a:rPr lang="tr-TR" dirty="0" smtClean="0"/>
              <a:t>Bilgisayarın iç donanımlarının bulunduğu kasa bu parçaların korunmasını ve bir arada durmasını sağlar. Çeşitli donanımların takılabilmesi için de yuvalar içerir.</a:t>
            </a:r>
          </a:p>
          <a:p>
            <a:r>
              <a:rPr lang="tr-TR" dirty="0" smtClean="0"/>
              <a:t>Kasayı, vücudumuzdaki iskelet olarak düşünebiliriz.</a:t>
            </a:r>
            <a:endParaRPr lang="tr-TR" dirty="0"/>
          </a:p>
        </p:txBody>
      </p:sp>
      <p:pic>
        <p:nvPicPr>
          <p:cNvPr id="9218" name="Picture 2" descr="http://www.topkapibilgisayar.com/image/cache/dell_gx270-500x50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27" r="17735"/>
          <a:stretch/>
        </p:blipFill>
        <p:spPr bwMode="auto">
          <a:xfrm>
            <a:off x="4736757" y="1988065"/>
            <a:ext cx="2100650"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608948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Yazıcı</a:t>
            </a:r>
            <a:endParaRPr lang="tr-TR" dirty="0"/>
          </a:p>
        </p:txBody>
      </p:sp>
      <p:sp>
        <p:nvSpPr>
          <p:cNvPr id="3" name="İçerik Yer Tutucusu 2"/>
          <p:cNvSpPr>
            <a:spLocks noGrp="1"/>
          </p:cNvSpPr>
          <p:nvPr>
            <p:ph idx="1"/>
          </p:nvPr>
        </p:nvSpPr>
        <p:spPr>
          <a:xfrm>
            <a:off x="609599" y="2160590"/>
            <a:ext cx="2616201" cy="4240210"/>
          </a:xfrm>
        </p:spPr>
        <p:txBody>
          <a:bodyPr>
            <a:normAutofit/>
          </a:bodyPr>
          <a:lstStyle/>
          <a:p>
            <a:r>
              <a:rPr lang="tr-TR" dirty="0" smtClean="0"/>
              <a:t>Bilgisayarda üretilen resim, yazı, şekil ve grafikleri kağıda aktaran donanımdır.</a:t>
            </a:r>
          </a:p>
          <a:p>
            <a:endParaRPr lang="tr-TR" dirty="0" smtClean="0"/>
          </a:p>
          <a:p>
            <a:r>
              <a:rPr lang="tr-TR" dirty="0" smtClean="0"/>
              <a:t>Kullandığı teknolojiye göre mürekkep püskürtmeli, lazer ve nokta vuruşlu çeşitleri vardır.</a:t>
            </a:r>
            <a:endParaRPr lang="tr-TR" dirty="0"/>
          </a:p>
        </p:txBody>
      </p:sp>
      <p:pic>
        <p:nvPicPr>
          <p:cNvPr id="2050" name="Picture 2" descr="http://www.ephotozine.com/articles/kodak-esp-1-2---3-2-all-in-one-printers-and-pic-flick-hd-ipad-app-19226/images/highres-kodakESP12JPG_133723907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5676" y="2027237"/>
            <a:ext cx="3364968" cy="3382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02237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Tarayıcı</a:t>
            </a:r>
            <a:endParaRPr lang="tr-TR" dirty="0"/>
          </a:p>
        </p:txBody>
      </p:sp>
      <p:sp>
        <p:nvSpPr>
          <p:cNvPr id="3" name="İçerik Yer Tutucusu 2"/>
          <p:cNvSpPr>
            <a:spLocks noGrp="1"/>
          </p:cNvSpPr>
          <p:nvPr>
            <p:ph idx="1"/>
          </p:nvPr>
        </p:nvSpPr>
        <p:spPr>
          <a:xfrm>
            <a:off x="4299873" y="2309552"/>
            <a:ext cx="2946401" cy="3880773"/>
          </a:xfrm>
        </p:spPr>
        <p:txBody>
          <a:bodyPr/>
          <a:lstStyle/>
          <a:p>
            <a:r>
              <a:rPr lang="tr-TR" dirty="0" smtClean="0"/>
              <a:t>Bir resmi, yazıyı veya şekli bilgisayara aktarmaya yarayan donanımdır.</a:t>
            </a:r>
          </a:p>
          <a:p>
            <a:endParaRPr lang="tr-TR" dirty="0"/>
          </a:p>
          <a:p>
            <a:r>
              <a:rPr lang="tr-TR" dirty="0" smtClean="0"/>
              <a:t>Yazıcının tam tersi görev yapar.</a:t>
            </a:r>
            <a:endParaRPr lang="tr-TR" dirty="0"/>
          </a:p>
        </p:txBody>
      </p:sp>
      <p:pic>
        <p:nvPicPr>
          <p:cNvPr id="3074" name="Picture 2" descr="http://cdn.ubergizmo.com/photos/2009/8/epson-v5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899" y="2291426"/>
            <a:ext cx="3575974" cy="35759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28450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Hoparlör</a:t>
            </a:r>
            <a:endParaRPr lang="tr-TR" dirty="0"/>
          </a:p>
        </p:txBody>
      </p:sp>
      <p:sp>
        <p:nvSpPr>
          <p:cNvPr id="3" name="İçerik Yer Tutucusu 2"/>
          <p:cNvSpPr>
            <a:spLocks noGrp="1"/>
          </p:cNvSpPr>
          <p:nvPr>
            <p:ph idx="1"/>
          </p:nvPr>
        </p:nvSpPr>
        <p:spPr>
          <a:xfrm>
            <a:off x="609599" y="1638300"/>
            <a:ext cx="6347714" cy="1955800"/>
          </a:xfrm>
        </p:spPr>
        <p:txBody>
          <a:bodyPr>
            <a:normAutofit/>
          </a:bodyPr>
          <a:lstStyle/>
          <a:p>
            <a:r>
              <a:rPr lang="tr-TR" dirty="0" smtClean="0"/>
              <a:t>Bilgisayarda çalınan sesleri işitmemizi sağlayan donanımdır.</a:t>
            </a:r>
          </a:p>
          <a:p>
            <a:r>
              <a:rPr lang="tr-TR" dirty="0" smtClean="0"/>
              <a:t>Birkaç hoparlör bir araya gelerek ses sistemini oluşturur. Örneğin 2+1, 5+1 ve 7+1 gibi. Buradaki +1 düşük frekanslı seslerin çalındığı </a:t>
            </a:r>
            <a:r>
              <a:rPr lang="tr-TR" dirty="0" err="1" smtClean="0"/>
              <a:t>subwoofer</a:t>
            </a:r>
            <a:r>
              <a:rPr lang="tr-TR" dirty="0" smtClean="0"/>
              <a:t> isimli kutuyu ifade eder.</a:t>
            </a:r>
          </a:p>
        </p:txBody>
      </p:sp>
      <p:pic>
        <p:nvPicPr>
          <p:cNvPr id="4098" name="Picture 2" descr="http://ithdindia.com/images/2-1CH-Speaker-S-351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4329" b="5259"/>
          <a:stretch/>
        </p:blipFill>
        <p:spPr bwMode="auto">
          <a:xfrm>
            <a:off x="1690166" y="3759200"/>
            <a:ext cx="4186577" cy="264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51725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Kulaklık</a:t>
            </a:r>
            <a:endParaRPr lang="tr-TR" dirty="0"/>
          </a:p>
        </p:txBody>
      </p:sp>
      <p:sp>
        <p:nvSpPr>
          <p:cNvPr id="3" name="İçerik Yer Tutucusu 2"/>
          <p:cNvSpPr>
            <a:spLocks noGrp="1"/>
          </p:cNvSpPr>
          <p:nvPr>
            <p:ph idx="1"/>
          </p:nvPr>
        </p:nvSpPr>
        <p:spPr>
          <a:xfrm>
            <a:off x="609599" y="2160590"/>
            <a:ext cx="3098801" cy="3880773"/>
          </a:xfrm>
        </p:spPr>
        <p:txBody>
          <a:bodyPr/>
          <a:lstStyle/>
          <a:p>
            <a:r>
              <a:rPr lang="tr-TR" dirty="0" smtClean="0"/>
              <a:t>Bilgisayarda çalınan sesleri sadece dinleyicinin kulağına ileten donanımdır.</a:t>
            </a:r>
            <a:endParaRPr lang="tr-TR" dirty="0"/>
          </a:p>
        </p:txBody>
      </p:sp>
      <p:pic>
        <p:nvPicPr>
          <p:cNvPr id="7170" name="Picture 2" descr="http://img.tomshardware.com/us/2005/07/14/headsets_gamers_can_love/hs-medusa5.1usb-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63325" y="2160590"/>
            <a:ext cx="3404723" cy="39735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416310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Kamerası</a:t>
            </a:r>
            <a:endParaRPr lang="tr-TR" dirty="0"/>
          </a:p>
        </p:txBody>
      </p:sp>
      <p:sp>
        <p:nvSpPr>
          <p:cNvPr id="3" name="İçerik Yer Tutucusu 2"/>
          <p:cNvSpPr>
            <a:spLocks noGrp="1"/>
          </p:cNvSpPr>
          <p:nvPr>
            <p:ph idx="1"/>
          </p:nvPr>
        </p:nvSpPr>
        <p:spPr>
          <a:xfrm>
            <a:off x="609599" y="2160590"/>
            <a:ext cx="2743201" cy="3880773"/>
          </a:xfrm>
        </p:spPr>
        <p:txBody>
          <a:bodyPr/>
          <a:lstStyle/>
          <a:p>
            <a:r>
              <a:rPr lang="tr-TR" dirty="0" smtClean="0"/>
              <a:t>Genellikle internet üzerinden görüntülü görüşme amacıyla kullanılan donanımdır.</a:t>
            </a:r>
            <a:endParaRPr lang="tr-TR" dirty="0"/>
          </a:p>
        </p:txBody>
      </p:sp>
      <p:pic>
        <p:nvPicPr>
          <p:cNvPr id="5122" name="Picture 2" descr="http://www.turbo-eg.com/wp-content/uploads/2011/10/Web-Cam-Genius-I-Look-3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9802" y="2744128"/>
            <a:ext cx="3056731" cy="32972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924946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Mikrofon</a:t>
            </a:r>
            <a:endParaRPr lang="tr-TR" dirty="0"/>
          </a:p>
        </p:txBody>
      </p:sp>
      <p:sp>
        <p:nvSpPr>
          <p:cNvPr id="3" name="İçerik Yer Tutucusu 2"/>
          <p:cNvSpPr>
            <a:spLocks noGrp="1"/>
          </p:cNvSpPr>
          <p:nvPr>
            <p:ph idx="1"/>
          </p:nvPr>
        </p:nvSpPr>
        <p:spPr>
          <a:xfrm>
            <a:off x="4368799" y="2160590"/>
            <a:ext cx="2588513" cy="3880773"/>
          </a:xfrm>
        </p:spPr>
        <p:txBody>
          <a:bodyPr/>
          <a:lstStyle/>
          <a:p>
            <a:r>
              <a:rPr lang="tr-TR" dirty="0" smtClean="0"/>
              <a:t>Seslerin bilgisayara aktarılmasını ve kaydedilmesini sağlar.</a:t>
            </a:r>
            <a:endParaRPr lang="tr-TR" dirty="0"/>
          </a:p>
        </p:txBody>
      </p:sp>
      <p:pic>
        <p:nvPicPr>
          <p:cNvPr id="6146" name="Picture 2" descr="http://i01.i.aliimg.com/wsphoto/v0/388482669/NEWLY-30pcs-lot-High-Quality-SUDYANA-microphone-Multimedia-font-b-PC-b-font-Microphone-Computer-Microphon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775" y="1803400"/>
            <a:ext cx="3187700" cy="3187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49727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Oyun Kumandaları</a:t>
            </a:r>
            <a:endParaRPr lang="tr-TR" dirty="0"/>
          </a:p>
        </p:txBody>
      </p:sp>
      <p:sp>
        <p:nvSpPr>
          <p:cNvPr id="3" name="İçerik Yer Tutucusu 2"/>
          <p:cNvSpPr>
            <a:spLocks noGrp="1"/>
          </p:cNvSpPr>
          <p:nvPr>
            <p:ph idx="1"/>
          </p:nvPr>
        </p:nvSpPr>
        <p:spPr>
          <a:xfrm>
            <a:off x="609599" y="2160590"/>
            <a:ext cx="3136901" cy="3880773"/>
          </a:xfrm>
        </p:spPr>
        <p:txBody>
          <a:bodyPr/>
          <a:lstStyle/>
          <a:p>
            <a:r>
              <a:rPr lang="tr-TR" dirty="0" smtClean="0"/>
              <a:t>Oyunlarda kontrolü sağlayan donanımdır. Örneğin bir araba yarışı oyununda direksiyon, fren pedalı kontrollerini gibi.</a:t>
            </a:r>
            <a:endParaRPr lang="tr-TR" dirty="0"/>
          </a:p>
        </p:txBody>
      </p:sp>
      <p:pic>
        <p:nvPicPr>
          <p:cNvPr id="8194" name="Picture 2" descr="http://static.bimeks.com.tr/catalog/images/p.12604.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41087" y="2160590"/>
            <a:ext cx="28956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mages.hepsiburada.net/assets/Game/200/Game_151270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848" y="4108449"/>
            <a:ext cx="2393951" cy="23939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828687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a:t>
            </a:r>
            <a:endParaRPr lang="tr-TR" dirty="0"/>
          </a:p>
        </p:txBody>
      </p:sp>
      <p:sp>
        <p:nvSpPr>
          <p:cNvPr id="3" name="İçerik Yer Tutucusu 2"/>
          <p:cNvSpPr>
            <a:spLocks noGrp="1"/>
          </p:cNvSpPr>
          <p:nvPr>
            <p:ph idx="1"/>
          </p:nvPr>
        </p:nvSpPr>
        <p:spPr>
          <a:xfrm>
            <a:off x="609599" y="1739900"/>
            <a:ext cx="6347713" cy="1498601"/>
          </a:xfrm>
        </p:spPr>
        <p:txBody>
          <a:bodyPr/>
          <a:lstStyle/>
          <a:p>
            <a:r>
              <a:rPr lang="tr-TR" dirty="0" smtClean="0"/>
              <a:t>İnternete bağlanmayı sağlayan donanımdır. </a:t>
            </a:r>
            <a:endParaRPr lang="tr-TR" dirty="0"/>
          </a:p>
          <a:p>
            <a:r>
              <a:rPr lang="tr-TR" dirty="0" smtClean="0"/>
              <a:t>Kablolu veya kablosuz çeşitleri vardır.</a:t>
            </a:r>
            <a:endParaRPr lang="tr-TR" dirty="0"/>
          </a:p>
        </p:txBody>
      </p:sp>
      <p:pic>
        <p:nvPicPr>
          <p:cNvPr id="9218" name="Picture 2" descr="http://wifimodemrouter.com/wp-content/uploads/2013/05/trendne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7375" y="3376612"/>
            <a:ext cx="3718755" cy="29479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605772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mUt\Pictures\Ekran Alıntısı.PNG"/>
          <p:cNvPicPr>
            <a:picLocks noChangeAspect="1" noChangeArrowheads="1"/>
          </p:cNvPicPr>
          <p:nvPr/>
        </p:nvPicPr>
        <p:blipFill>
          <a:blip r:embed="rId2"/>
          <a:srcRect/>
          <a:stretch>
            <a:fillRect/>
          </a:stretch>
        </p:blipFill>
        <p:spPr bwMode="auto">
          <a:xfrm>
            <a:off x="-17593" y="1658983"/>
            <a:ext cx="9161593" cy="4715692"/>
          </a:xfrm>
          <a:prstGeom prst="rect">
            <a:avLst/>
          </a:prstGeom>
        </p:spPr>
        <p:style>
          <a:lnRef idx="1">
            <a:schemeClr val="accent6"/>
          </a:lnRef>
          <a:fillRef idx="2">
            <a:schemeClr val="accent6"/>
          </a:fillRef>
          <a:effectRef idx="1">
            <a:schemeClr val="accent6"/>
          </a:effectRef>
          <a:fontRef idx="minor">
            <a:schemeClr val="dk1"/>
          </a:fontRef>
        </p:style>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Kesintisiz Güç Kaynağı</a:t>
            </a:r>
            <a:endParaRPr lang="tr-TR" dirty="0"/>
          </a:p>
        </p:txBody>
      </p:sp>
      <p:sp>
        <p:nvSpPr>
          <p:cNvPr id="3" name="İçerik Yer Tutucusu 2"/>
          <p:cNvSpPr>
            <a:spLocks noGrp="1"/>
          </p:cNvSpPr>
          <p:nvPr>
            <p:ph idx="1"/>
          </p:nvPr>
        </p:nvSpPr>
        <p:spPr>
          <a:xfrm>
            <a:off x="368299" y="2147890"/>
            <a:ext cx="3467101" cy="3880773"/>
          </a:xfrm>
        </p:spPr>
        <p:txBody>
          <a:bodyPr/>
          <a:lstStyle/>
          <a:p>
            <a:r>
              <a:rPr lang="tr-TR" dirty="0" smtClean="0"/>
              <a:t>Elektrik kesilmesi durumunda bilgisayara ek güç sağlar. Böylece hem bilgisayar zarar görmez hem de çalışmalarımı kaydedebiliriz.</a:t>
            </a:r>
            <a:endParaRPr lang="tr-TR" dirty="0"/>
          </a:p>
        </p:txBody>
      </p:sp>
      <p:pic>
        <p:nvPicPr>
          <p:cNvPr id="10242" name="Picture 2" descr="http://www.samstores.com/uploads/products/main_UPS850G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1531" y="2397588"/>
            <a:ext cx="2857500" cy="338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787961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Dahili Donanım Birimleri</a:t>
            </a:r>
            <a:endParaRPr lang="tr-TR" dirty="0"/>
          </a:p>
        </p:txBody>
      </p:sp>
      <p:sp>
        <p:nvSpPr>
          <p:cNvPr id="3" name="İçerik Yer Tutucusu 2"/>
          <p:cNvSpPr>
            <a:spLocks noGrp="1"/>
          </p:cNvSpPr>
          <p:nvPr>
            <p:ph idx="1"/>
          </p:nvPr>
        </p:nvSpPr>
        <p:spPr/>
        <p:txBody>
          <a:bodyPr/>
          <a:lstStyle/>
          <a:p>
            <a:r>
              <a:rPr lang="tr-TR" dirty="0" smtClean="0"/>
              <a:t>Kasa içerisinde yer alan bu donanımlar bilgisayarın temel çalışma sistemini oluşturur, hızını ve özelliklerini belirler.</a:t>
            </a:r>
            <a:endParaRPr lang="tr-TR" dirty="0"/>
          </a:p>
        </p:txBody>
      </p:sp>
      <p:pic>
        <p:nvPicPr>
          <p:cNvPr id="11266" name="Picture 2" descr="http://products.yumecompare.com/wp-content/uploads/compare/categories/17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599" y="3547547"/>
            <a:ext cx="1910585" cy="1431925"/>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http://starlinepc.ca/StarlinePC/catalog/images/EPIA-ML-4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51645" y="4725903"/>
            <a:ext cx="2463619" cy="1846406"/>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http://img.directindustry.com/images_di/photo-g/hard-disk-drive-hdd-40449-244790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05910" y="3222480"/>
            <a:ext cx="1861340" cy="17569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485409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fltVal val="0"/>
                                          </p:val>
                                        </p:tav>
                                        <p:tav tm="100000">
                                          <p:val>
                                            <p:strVal val="#ppt_w"/>
                                          </p:val>
                                        </p:tav>
                                      </p:tavLst>
                                    </p:anim>
                                    <p:anim calcmode="lin" valueType="num">
                                      <p:cBhvr>
                                        <p:cTn id="20" dur="500" fill="hold"/>
                                        <p:tgtEl>
                                          <p:spTgt spid="11268"/>
                                        </p:tgtEl>
                                        <p:attrNameLst>
                                          <p:attrName>ppt_h</p:attrName>
                                        </p:attrNameLst>
                                      </p:cBhvr>
                                      <p:tavLst>
                                        <p:tav tm="0">
                                          <p:val>
                                            <p:fltVal val="0"/>
                                          </p:val>
                                        </p:tav>
                                        <p:tav tm="100000">
                                          <p:val>
                                            <p:strVal val="#ppt_h"/>
                                          </p:val>
                                        </p:tav>
                                      </p:tavLst>
                                    </p:anim>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 calcmode="lin" valueType="num">
                                      <p:cBhvr>
                                        <p:cTn id="26" dur="500" fill="hold"/>
                                        <p:tgtEl>
                                          <p:spTgt spid="11270"/>
                                        </p:tgtEl>
                                        <p:attrNameLst>
                                          <p:attrName>ppt_w</p:attrName>
                                        </p:attrNameLst>
                                      </p:cBhvr>
                                      <p:tavLst>
                                        <p:tav tm="0">
                                          <p:val>
                                            <p:fltVal val="0"/>
                                          </p:val>
                                        </p:tav>
                                        <p:tav tm="100000">
                                          <p:val>
                                            <p:strVal val="#ppt_w"/>
                                          </p:val>
                                        </p:tav>
                                      </p:tavLst>
                                    </p:anim>
                                    <p:anim calcmode="lin" valueType="num">
                                      <p:cBhvr>
                                        <p:cTn id="27" dur="500" fill="hold"/>
                                        <p:tgtEl>
                                          <p:spTgt spid="11270"/>
                                        </p:tgtEl>
                                        <p:attrNameLst>
                                          <p:attrName>ppt_h</p:attrName>
                                        </p:attrNameLst>
                                      </p:cBhvr>
                                      <p:tavLst>
                                        <p:tav tm="0">
                                          <p:val>
                                            <p:fltVal val="0"/>
                                          </p:val>
                                        </p:tav>
                                        <p:tav tm="100000">
                                          <p:val>
                                            <p:strVal val="#ppt_h"/>
                                          </p:val>
                                        </p:tav>
                                      </p:tavLst>
                                    </p:anim>
                                    <p:animEffect transition="in" filter="fade">
                                      <p:cBhvr>
                                        <p:cTn id="28" dur="500"/>
                                        <p:tgtEl>
                                          <p:spTgt spid="112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Anakart</a:t>
            </a:r>
            <a:endParaRPr lang="tr-TR" dirty="0"/>
          </a:p>
        </p:txBody>
      </p:sp>
      <p:sp>
        <p:nvSpPr>
          <p:cNvPr id="3" name="İçerik Yer Tutucusu 2"/>
          <p:cNvSpPr>
            <a:spLocks noGrp="1"/>
          </p:cNvSpPr>
          <p:nvPr>
            <p:ph idx="1"/>
          </p:nvPr>
        </p:nvSpPr>
        <p:spPr>
          <a:xfrm>
            <a:off x="609599" y="1765300"/>
            <a:ext cx="6347714" cy="4276063"/>
          </a:xfrm>
        </p:spPr>
        <p:txBody>
          <a:bodyPr/>
          <a:lstStyle/>
          <a:p>
            <a:r>
              <a:rPr lang="tr-TR" dirty="0" smtClean="0"/>
              <a:t>Diğer tüm donanımların takıldığı kasa içerisinde en büyük yer kaplayan donanımdır.</a:t>
            </a:r>
            <a:endParaRPr lang="tr-TR" dirty="0"/>
          </a:p>
        </p:txBody>
      </p:sp>
      <p:pic>
        <p:nvPicPr>
          <p:cNvPr id="12290" name="Picture 2" descr="http://www.via.com.tw/en/images/initiatives/empowered/pc3500_mainboar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0330" y="2794928"/>
            <a:ext cx="4286250"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660167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1524000"/>
            <a:ext cx="6347714" cy="4517363"/>
          </a:xfrm>
        </p:spPr>
        <p:txBody>
          <a:bodyPr/>
          <a:lstStyle/>
          <a:p>
            <a:r>
              <a:rPr lang="tr-TR" dirty="0" smtClean="0"/>
              <a:t>Bilgisayardaki matematiksel ve mantıksal tüm işlemlerin yapıldığı donanımdır.</a:t>
            </a:r>
          </a:p>
          <a:p>
            <a:r>
              <a:rPr lang="tr-TR" dirty="0" smtClean="0"/>
              <a:t>Bilgisayarın hızını belirlemede önemli bir yere sahiptir.</a:t>
            </a:r>
            <a:endParaRPr lang="tr-TR" dirty="0"/>
          </a:p>
        </p:txBody>
      </p:sp>
      <p:pic>
        <p:nvPicPr>
          <p:cNvPr id="13314" name="Picture 2" descr="http://www.xbitlabs.com/images/cpu/core-i5-2500-2400-2300/cpu.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39801" y="3568701"/>
            <a:ext cx="3447209" cy="30210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450126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2160590"/>
            <a:ext cx="2275584" cy="3880773"/>
          </a:xfrm>
        </p:spPr>
        <p:txBody>
          <a:bodyPr/>
          <a:lstStyle/>
          <a:p>
            <a:r>
              <a:rPr lang="tr-TR" dirty="0" smtClean="0"/>
              <a:t>Tüm işlemlerin yapıldığı merkez olduğu </a:t>
            </a:r>
            <a:r>
              <a:rPr lang="tr-TR" dirty="0"/>
              <a:t>için </a:t>
            </a:r>
            <a:r>
              <a:rPr lang="tr-TR" dirty="0" smtClean="0"/>
              <a:t>işlemciye bilgisayarın </a:t>
            </a:r>
            <a:r>
              <a:rPr lang="tr-TR" dirty="0"/>
              <a:t>beyni diyebiliriz.</a:t>
            </a:r>
          </a:p>
          <a:p>
            <a:endParaRPr lang="tr-TR"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50283" y="1799562"/>
            <a:ext cx="4072129" cy="4241801"/>
          </a:xfrm>
          <a:prstGeom prst="rect">
            <a:avLst/>
          </a:prstGeom>
          <a:ln>
            <a:noFill/>
          </a:ln>
          <a:effectLst>
            <a:softEdge rad="112500"/>
          </a:effectLst>
        </p:spPr>
      </p:pic>
    </p:spTree>
    <p:extLst>
      <p:ext uri="{BB962C8B-B14F-4D97-AF65-F5344CB8AC3E}">
        <p14:creationId xmlns="" xmlns:p14="http://schemas.microsoft.com/office/powerpoint/2010/main" val="413593833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 Kartı</a:t>
            </a:r>
            <a:endParaRPr lang="tr-TR" dirty="0"/>
          </a:p>
        </p:txBody>
      </p:sp>
      <p:sp>
        <p:nvSpPr>
          <p:cNvPr id="3" name="İçerik Yer Tutucusu 2"/>
          <p:cNvSpPr>
            <a:spLocks noGrp="1"/>
          </p:cNvSpPr>
          <p:nvPr>
            <p:ph idx="1"/>
          </p:nvPr>
        </p:nvSpPr>
        <p:spPr>
          <a:xfrm>
            <a:off x="4140201" y="2160590"/>
            <a:ext cx="3086100" cy="3880773"/>
          </a:xfrm>
        </p:spPr>
        <p:txBody>
          <a:bodyPr/>
          <a:lstStyle/>
          <a:p>
            <a:r>
              <a:rPr lang="tr-TR" dirty="0" smtClean="0"/>
              <a:t>Görüntüyü işler ve işlenen görüntünün ekrana aktarılmasını sağlar.</a:t>
            </a:r>
          </a:p>
          <a:p>
            <a:r>
              <a:rPr lang="tr-TR" dirty="0" smtClean="0"/>
              <a:t>Oyunların akıcı çalışmasında önemi büyüktür.</a:t>
            </a:r>
            <a:endParaRPr lang="tr-TR" dirty="0"/>
          </a:p>
        </p:txBody>
      </p:sp>
      <p:pic>
        <p:nvPicPr>
          <p:cNvPr id="14338" name="Picture 2" descr="http://cdn.cnet.com.au/cnet2/i/r/2006/desktops/pc/videocard/ati_radeon_440x33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391" y="2810006"/>
            <a:ext cx="3676646" cy="27574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97084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Bilgilerin geçici olarak saklandığı donanım birimidir. Elektrik kesilmesi durumunda içindeki bilgiler silinir.</a:t>
            </a:r>
            <a:endParaRPr lang="tr-TR" dirty="0"/>
          </a:p>
        </p:txBody>
      </p:sp>
      <p:pic>
        <p:nvPicPr>
          <p:cNvPr id="15362" name="Picture 2" descr="http://www.blogatur.com/wp-content/uploads/2013/09/ram-secim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599" y="2819400"/>
            <a:ext cx="5715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357967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Belleğin fazla olması bilgisayarda birden çok programı aynı anda hızlı bir şekilde çalıştırmaya yardımcı olur. Dolayısıyla bilgisayarın hızına etkisi büyüktür.</a:t>
            </a:r>
            <a:endParaRPr lang="tr-TR" dirty="0"/>
          </a:p>
        </p:txBody>
      </p:sp>
      <p:pic>
        <p:nvPicPr>
          <p:cNvPr id="1026" name="Picture 2" descr="http://bim9.com/wp-content/uploads/2012/01/RAM_SM.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23975" y="2317750"/>
            <a:ext cx="5823609" cy="3878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722802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609599" y="2160590"/>
            <a:ext cx="2755901" cy="3880773"/>
          </a:xfrm>
        </p:spPr>
        <p:txBody>
          <a:bodyPr/>
          <a:lstStyle/>
          <a:p>
            <a:r>
              <a:rPr lang="tr-TR" dirty="0" smtClean="0"/>
              <a:t>Bilgileri kalıcı olarak depolayan donanımdır. Dosyalar, müzikler, filmler vs. tüm bilgilerimiz sabit diskte kayıtlıdır.</a:t>
            </a:r>
          </a:p>
          <a:p>
            <a:r>
              <a:rPr lang="tr-TR" dirty="0" smtClean="0"/>
              <a:t>Elektrik kesilmesi durumunda içindeki bilgiler silinmez.</a:t>
            </a:r>
            <a:endParaRPr lang="tr-TR" dirty="0"/>
          </a:p>
        </p:txBody>
      </p:sp>
      <p:pic>
        <p:nvPicPr>
          <p:cNvPr id="2050" name="Picture 2" descr="http://www.storagereview.com/images/StorageReview-Seagate-NAS-HD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5400" y="2160590"/>
            <a:ext cx="3252775" cy="26634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46437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4467224" y="1930400"/>
            <a:ext cx="2755901" cy="3880773"/>
          </a:xfrm>
        </p:spPr>
        <p:txBody>
          <a:bodyPr/>
          <a:lstStyle/>
          <a:p>
            <a:r>
              <a:rPr lang="tr-TR" dirty="0" smtClean="0"/>
              <a:t>Sabit diskler büyüklük, dönme hızları ve kapasiteleri ile birbirinden farklılık gösterebilir.</a:t>
            </a:r>
            <a:endParaRPr lang="tr-TR" dirty="0"/>
          </a:p>
        </p:txBody>
      </p:sp>
      <p:pic>
        <p:nvPicPr>
          <p:cNvPr id="3074" name="Picture 2" descr="http://img.tomshardware.com/us/2007/06/01/the_power_saving_guide/hd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3786" y="1930400"/>
            <a:ext cx="4048125" cy="3562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224178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3030582"/>
            <a:ext cx="9143999"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tr-TR" dirty="0" smtClean="0"/>
          </a:p>
          <a:p>
            <a:pPr algn="ctr"/>
            <a:r>
              <a:rPr lang="tr-TR" sz="3000" dirty="0" smtClean="0"/>
              <a:t>Bilgisayarların verimli bir şekilde kullanılabilmesi için nelere ihtiyaç duyulur?</a:t>
            </a:r>
          </a:p>
          <a:p>
            <a:endParaRPr lang="tr-TR" dirty="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 Kaynağı</a:t>
            </a:r>
            <a:endParaRPr lang="tr-TR" dirty="0"/>
          </a:p>
        </p:txBody>
      </p:sp>
      <p:sp>
        <p:nvSpPr>
          <p:cNvPr id="3" name="İçerik Yer Tutucusu 2"/>
          <p:cNvSpPr>
            <a:spLocks noGrp="1"/>
          </p:cNvSpPr>
          <p:nvPr>
            <p:ph idx="1"/>
          </p:nvPr>
        </p:nvSpPr>
        <p:spPr>
          <a:xfrm>
            <a:off x="609599" y="2160591"/>
            <a:ext cx="6464301" cy="950910"/>
          </a:xfrm>
        </p:spPr>
        <p:txBody>
          <a:bodyPr/>
          <a:lstStyle/>
          <a:p>
            <a:r>
              <a:rPr lang="tr-TR" dirty="0" smtClean="0"/>
              <a:t>Bilgisayarın tüm parçalarına gerekli gücü (elektrik akımı) sağlayan donanımdır.</a:t>
            </a:r>
            <a:endParaRPr lang="tr-TR" dirty="0"/>
          </a:p>
        </p:txBody>
      </p:sp>
      <p:pic>
        <p:nvPicPr>
          <p:cNvPr id="4098" name="Picture 2" descr="http://www.plinkusa.net/products/FSP300-60THA-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66874" y="3111501"/>
            <a:ext cx="3921125" cy="3168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69978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Kartı</a:t>
            </a:r>
            <a:endParaRPr lang="tr-TR" dirty="0"/>
          </a:p>
        </p:txBody>
      </p:sp>
      <p:pic>
        <p:nvPicPr>
          <p:cNvPr id="5122" name="Picture 2" descr="http://www.buzzle.com/img/articleImages/277543-26816-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06083" y="2908300"/>
            <a:ext cx="4849199" cy="32281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İçerik Yer Tutucusu 2"/>
          <p:cNvSpPr>
            <a:spLocks noGrp="1"/>
          </p:cNvSpPr>
          <p:nvPr>
            <p:ph idx="1"/>
          </p:nvPr>
        </p:nvSpPr>
        <p:spPr>
          <a:xfrm>
            <a:off x="609599" y="2160591"/>
            <a:ext cx="3098801" cy="2195510"/>
          </a:xfrm>
        </p:spPr>
        <p:txBody>
          <a:bodyPr/>
          <a:lstStyle/>
          <a:p>
            <a:r>
              <a:rPr lang="tr-TR" dirty="0" smtClean="0"/>
              <a:t>Bilgisayarın bir ağa veya başka bir bilgisayara bağlanmasını sağlayan donanımdır. Yeni </a:t>
            </a:r>
            <a:r>
              <a:rPr lang="tr-TR" dirty="0" err="1" smtClean="0"/>
              <a:t>anakartlar</a:t>
            </a:r>
            <a:r>
              <a:rPr lang="tr-TR" dirty="0" smtClean="0"/>
              <a:t> üzerinde tümleşik olarak yer alır.</a:t>
            </a:r>
            <a:endParaRPr lang="tr-TR" dirty="0"/>
          </a:p>
        </p:txBody>
      </p:sp>
    </p:spTree>
    <p:extLst>
      <p:ext uri="{BB962C8B-B14F-4D97-AF65-F5344CB8AC3E}">
        <p14:creationId xmlns="" xmlns:p14="http://schemas.microsoft.com/office/powerpoint/2010/main" val="36754798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Soğutucu Fanlar</a:t>
            </a:r>
            <a:endParaRPr lang="tr-TR" dirty="0"/>
          </a:p>
        </p:txBody>
      </p:sp>
      <p:sp>
        <p:nvSpPr>
          <p:cNvPr id="3" name="İçerik Yer Tutucusu 2"/>
          <p:cNvSpPr>
            <a:spLocks noGrp="1"/>
          </p:cNvSpPr>
          <p:nvPr>
            <p:ph idx="1"/>
          </p:nvPr>
        </p:nvSpPr>
        <p:spPr>
          <a:xfrm>
            <a:off x="609599" y="1930400"/>
            <a:ext cx="2601213" cy="3880773"/>
          </a:xfrm>
        </p:spPr>
        <p:txBody>
          <a:bodyPr/>
          <a:lstStyle/>
          <a:p>
            <a:r>
              <a:rPr lang="tr-TR" dirty="0" smtClean="0"/>
              <a:t>Kasa içerisindeki ısıyı düşürmeye yardımcı olan pervanelerdir. Bunlar hem parçaları soğutur hem de kasa içerisindeki hava akımını sağlar.</a:t>
            </a:r>
            <a:endParaRPr lang="tr-TR" dirty="0"/>
          </a:p>
        </p:txBody>
      </p:sp>
      <p:pic>
        <p:nvPicPr>
          <p:cNvPr id="6146" name="Picture 2" descr="250240201321614194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14775" y="193040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849969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Disket Sürücü</a:t>
            </a:r>
            <a:endParaRPr lang="tr-TR" dirty="0"/>
          </a:p>
        </p:txBody>
      </p:sp>
      <p:sp>
        <p:nvSpPr>
          <p:cNvPr id="3" name="İçerik Yer Tutucusu 2"/>
          <p:cNvSpPr>
            <a:spLocks noGrp="1"/>
          </p:cNvSpPr>
          <p:nvPr>
            <p:ph idx="1"/>
          </p:nvPr>
        </p:nvSpPr>
        <p:spPr>
          <a:xfrm>
            <a:off x="4343401" y="2060432"/>
            <a:ext cx="2613912" cy="3980932"/>
          </a:xfrm>
        </p:spPr>
        <p:txBody>
          <a:bodyPr/>
          <a:lstStyle/>
          <a:p>
            <a:r>
              <a:rPr lang="tr-TR" dirty="0" smtClean="0"/>
              <a:t>Disketlere okuma yazma işlemi yapan donanımdır. Günümüzde artık kullanılmamaktadır.</a:t>
            </a:r>
            <a:endParaRPr lang="tr-TR" dirty="0"/>
          </a:p>
        </p:txBody>
      </p:sp>
      <p:pic>
        <p:nvPicPr>
          <p:cNvPr id="7172" name="Picture 4" descr="http://www.darlingtoncomputerrepairs.co.uk/images/floppy.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7084" y="3760515"/>
            <a:ext cx="3746501" cy="2768899"/>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descr="http://www.photo-dictionary.com/photofiles/list/1332/1832floppy_disc.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1475" y="1643777"/>
            <a:ext cx="2511425" cy="2662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177263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CD/DVD ROM Sürücü</a:t>
            </a:r>
            <a:endParaRPr lang="tr-TR" dirty="0"/>
          </a:p>
        </p:txBody>
      </p:sp>
      <p:sp>
        <p:nvSpPr>
          <p:cNvPr id="3" name="İçerik Yer Tutucusu 2"/>
          <p:cNvSpPr>
            <a:spLocks noGrp="1"/>
          </p:cNvSpPr>
          <p:nvPr>
            <p:ph idx="1"/>
          </p:nvPr>
        </p:nvSpPr>
        <p:spPr/>
        <p:txBody>
          <a:bodyPr/>
          <a:lstStyle/>
          <a:p>
            <a:r>
              <a:rPr lang="tr-TR" dirty="0" smtClean="0"/>
              <a:t>CD/DVD disklerinde veri depolayabilen veya bu diskleri okuyan donanımdır.</a:t>
            </a:r>
            <a:endParaRPr lang="tr-TR" dirty="0"/>
          </a:p>
        </p:txBody>
      </p:sp>
      <p:pic>
        <p:nvPicPr>
          <p:cNvPr id="8194" name="Picture 2" descr="http://main.makeuseoflimited.netdna-cdn.com/wp-content/uploads/2008/12/blank_cds_3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3987" y="3944083"/>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mage.made-in-china.com/2f0j00FeCEvkUrrbcN/DVD-Writ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55874" y="2920810"/>
            <a:ext cx="3726839" cy="23603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89369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 Kartı</a:t>
            </a:r>
            <a:endParaRPr lang="tr-TR" dirty="0"/>
          </a:p>
        </p:txBody>
      </p:sp>
      <p:sp>
        <p:nvSpPr>
          <p:cNvPr id="3" name="İçerik Yer Tutucusu 2"/>
          <p:cNvSpPr>
            <a:spLocks noGrp="1"/>
          </p:cNvSpPr>
          <p:nvPr>
            <p:ph idx="1"/>
          </p:nvPr>
        </p:nvSpPr>
        <p:spPr/>
        <p:txBody>
          <a:bodyPr/>
          <a:lstStyle/>
          <a:p>
            <a:r>
              <a:rPr lang="tr-TR" dirty="0" smtClean="0"/>
              <a:t>Telefon hattını kullanarak internete bağlanmayı sağlayan donanımdır. Günümüzde </a:t>
            </a:r>
            <a:r>
              <a:rPr lang="tr-TR" dirty="0" err="1" smtClean="0"/>
              <a:t>anakart</a:t>
            </a:r>
            <a:r>
              <a:rPr lang="tr-TR" dirty="0" smtClean="0"/>
              <a:t> üzerinde tümleşik olarak yer alır.</a:t>
            </a:r>
            <a:endParaRPr lang="tr-TR" dirty="0"/>
          </a:p>
        </p:txBody>
      </p:sp>
      <p:pic>
        <p:nvPicPr>
          <p:cNvPr id="9218" name="Picture 2" descr="http://www.circuitspecialists.com/content/59604/v90-pci-lucent-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147" b="20025"/>
          <a:stretch/>
        </p:blipFill>
        <p:spPr bwMode="auto">
          <a:xfrm>
            <a:off x="1285875" y="3305425"/>
            <a:ext cx="4797425" cy="2966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44170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Ses Kartı</a:t>
            </a:r>
            <a:endParaRPr lang="tr-TR" dirty="0"/>
          </a:p>
        </p:txBody>
      </p:sp>
      <p:sp>
        <p:nvSpPr>
          <p:cNvPr id="3" name="İçerik Yer Tutucusu 2"/>
          <p:cNvSpPr>
            <a:spLocks noGrp="1"/>
          </p:cNvSpPr>
          <p:nvPr>
            <p:ph idx="1"/>
          </p:nvPr>
        </p:nvSpPr>
        <p:spPr/>
        <p:txBody>
          <a:bodyPr/>
          <a:lstStyle/>
          <a:p>
            <a:r>
              <a:rPr lang="tr-TR" dirty="0" smtClean="0"/>
              <a:t>Bilgisayara ses girişini ve çıkışını sağlayan donanımdır. Günümüz </a:t>
            </a:r>
            <a:r>
              <a:rPr lang="tr-TR" dirty="0" err="1" smtClean="0"/>
              <a:t>anakartları</a:t>
            </a:r>
            <a:r>
              <a:rPr lang="tr-TR" dirty="0" smtClean="0"/>
              <a:t> üzerinde tümleşik olarak yer alır.</a:t>
            </a:r>
            <a:endParaRPr lang="tr-TR" dirty="0"/>
          </a:p>
        </p:txBody>
      </p:sp>
      <p:pic>
        <p:nvPicPr>
          <p:cNvPr id="10242" name="Picture 2" descr="http://img.rakuten.com/PIC/52309524/0/1/1000/52309524.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0838" b="18780"/>
          <a:stretch/>
        </p:blipFill>
        <p:spPr bwMode="auto">
          <a:xfrm>
            <a:off x="1181101" y="3295463"/>
            <a:ext cx="5080000" cy="29760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43316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Kartlar</a:t>
            </a:r>
            <a:endParaRPr lang="tr-TR" dirty="0"/>
          </a:p>
        </p:txBody>
      </p:sp>
      <p:sp>
        <p:nvSpPr>
          <p:cNvPr id="3" name="İçerik Yer Tutucusu 2"/>
          <p:cNvSpPr>
            <a:spLocks noGrp="1"/>
          </p:cNvSpPr>
          <p:nvPr>
            <p:ph idx="1"/>
          </p:nvPr>
        </p:nvSpPr>
        <p:spPr/>
        <p:txBody>
          <a:bodyPr/>
          <a:lstStyle/>
          <a:p>
            <a:r>
              <a:rPr lang="tr-TR" dirty="0" smtClean="0"/>
              <a:t>Bilgisayarda çeşitli görevler için üretilmiş kartlar da bulunabilir. Örneğin TV veya uydu yayını izlemek için TV Kartı, kablosuz ağlara bağlanmak için ağ kartı veya video aktarımı yapmak için video yakalama kartı gibi.</a:t>
            </a:r>
            <a:endParaRPr lang="tr-TR" dirty="0"/>
          </a:p>
        </p:txBody>
      </p:sp>
      <p:pic>
        <p:nvPicPr>
          <p:cNvPr id="11266" name="Picture 2" descr="http://picom.priceindia.in/computer/wp-content/uploads/2008/10/internal-tv-tuner-car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50999" y="3583469"/>
            <a:ext cx="3723865" cy="2992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96694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Tümleşik/Birleşik Donanım</a:t>
            </a:r>
            <a:endParaRPr lang="tr-TR" dirty="0"/>
          </a:p>
        </p:txBody>
      </p:sp>
      <p:sp>
        <p:nvSpPr>
          <p:cNvPr id="3" name="İçerik Yer Tutucusu 2"/>
          <p:cNvSpPr>
            <a:spLocks noGrp="1"/>
          </p:cNvSpPr>
          <p:nvPr>
            <p:ph idx="1"/>
          </p:nvPr>
        </p:nvSpPr>
        <p:spPr/>
        <p:txBody>
          <a:bodyPr/>
          <a:lstStyle/>
          <a:p>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9823" y="3821247"/>
            <a:ext cx="4532335" cy="27722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863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Nedir?</a:t>
            </a:r>
            <a:endParaRPr lang="tr-TR" dirty="0"/>
          </a:p>
        </p:txBody>
      </p:sp>
      <p:sp>
        <p:nvSpPr>
          <p:cNvPr id="3" name="İçerik Yer Tutucusu 2"/>
          <p:cNvSpPr>
            <a:spLocks noGrp="1"/>
          </p:cNvSpPr>
          <p:nvPr>
            <p:ph idx="1"/>
          </p:nvPr>
        </p:nvSpPr>
        <p:spPr>
          <a:xfrm>
            <a:off x="3783455" y="2554290"/>
            <a:ext cx="3429001" cy="3948110"/>
          </a:xfrm>
        </p:spPr>
        <p:txBody>
          <a:bodyPr/>
          <a:lstStyle/>
          <a:p>
            <a:r>
              <a:rPr lang="tr-TR" dirty="0" smtClean="0"/>
              <a:t>Bilgisayarın kullanılmasını sağlayan </a:t>
            </a:r>
            <a:r>
              <a:rPr lang="tr-TR" dirty="0"/>
              <a:t>her türlü </a:t>
            </a:r>
            <a:r>
              <a:rPr lang="tr-TR" dirty="0" smtClean="0"/>
              <a:t>programa ise yazılım adı verilir.</a:t>
            </a:r>
          </a:p>
          <a:p>
            <a:r>
              <a:rPr lang="tr-TR" dirty="0" smtClean="0"/>
              <a:t>Örneğin resim yapmamızı sağlayan Paint, internete girmemizi sağlayan </a:t>
            </a:r>
            <a:r>
              <a:rPr lang="tr-TR" dirty="0" err="1" smtClean="0"/>
              <a:t>Chrome</a:t>
            </a:r>
            <a:r>
              <a:rPr lang="tr-TR" dirty="0" smtClean="0"/>
              <a:t> gibi..</a:t>
            </a: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6875" y="2227262"/>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64765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1.gstatic.com/images?q=tbn:ANd9GcSiQBoA5g3H7qDeDbR830gLbvY40ynXTiwbaKWLnrqScc8j4WQ9FQ"/>
          <p:cNvPicPr>
            <a:picLocks noChangeAspect="1" noChangeArrowheads="1"/>
          </p:cNvPicPr>
          <p:nvPr/>
        </p:nvPicPr>
        <p:blipFill>
          <a:blip r:embed="rId2"/>
          <a:srcRect/>
          <a:stretch>
            <a:fillRect/>
          </a:stretch>
        </p:blipFill>
        <p:spPr bwMode="auto">
          <a:xfrm>
            <a:off x="651962" y="892310"/>
            <a:ext cx="7303318" cy="544940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Yazılım/Donanım Farkı</a:t>
            </a:r>
            <a:endParaRPr lang="tr-TR" dirty="0"/>
          </a:p>
        </p:txBody>
      </p:sp>
      <p:sp>
        <p:nvSpPr>
          <p:cNvPr id="3" name="İçerik Yer Tutucusu 2"/>
          <p:cNvSpPr>
            <a:spLocks noGrp="1"/>
          </p:cNvSpPr>
          <p:nvPr>
            <p:ph idx="1"/>
          </p:nvPr>
        </p:nvSpPr>
        <p:spPr>
          <a:xfrm>
            <a:off x="609599" y="1778000"/>
            <a:ext cx="3886201" cy="4445000"/>
          </a:xfrm>
        </p:spPr>
        <p:txBody>
          <a:bodyPr/>
          <a:lstStyle/>
          <a:p>
            <a:r>
              <a:rPr lang="tr-TR" dirty="0" smtClean="0"/>
              <a:t>Donanım ve yazımı insan vücudu ve ruhuna benzetebiliriz. Bedenimize dokunabilirken ruhumuzu dokunamayız. Ruhumuz bedenimizin hareketini, kontrolünü sağlar.</a:t>
            </a:r>
          </a:p>
          <a:p>
            <a:r>
              <a:rPr lang="tr-TR" dirty="0" smtClean="0"/>
              <a:t>Bilgisayar dünyasının ruhu olan yazılım donanımların kontrolünü, birbirleriyle iletişimini sağlar. </a:t>
            </a:r>
          </a:p>
          <a:p>
            <a:r>
              <a:rPr lang="tr-TR" dirty="0"/>
              <a:t>Y</a:t>
            </a:r>
            <a:r>
              <a:rPr lang="tr-TR" dirty="0" smtClean="0"/>
              <a:t>azılım olmadan bilgisayardaki donanımları kullanamayız.</a:t>
            </a:r>
          </a:p>
        </p:txBody>
      </p:sp>
      <p:pic>
        <p:nvPicPr>
          <p:cNvPr id="4098" name="Picture 2" descr="http://www.velocityiq.com/images/sv_precn_hardware_soft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6775" y="2692400"/>
            <a:ext cx="2524125" cy="2543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146135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Çeşitleri</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Yazılımlar, sistem yazılımı ve uygulama yazılımı olarak ikiye ayrılır.</a:t>
            </a:r>
          </a:p>
        </p:txBody>
      </p:sp>
      <p:pic>
        <p:nvPicPr>
          <p:cNvPr id="12290" name="Picture 2" descr="http://cfile26.uf.tistory.com/image/274D634E51FEF3532D168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0425" y="2857500"/>
            <a:ext cx="4635500" cy="370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711264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Sistem Yazılımı</a:t>
            </a:r>
            <a:endParaRPr lang="tr-TR" dirty="0"/>
          </a:p>
        </p:txBody>
      </p:sp>
      <p:sp>
        <p:nvSpPr>
          <p:cNvPr id="3" name="İçerik Yer Tutucusu 2"/>
          <p:cNvSpPr>
            <a:spLocks noGrp="1"/>
          </p:cNvSpPr>
          <p:nvPr>
            <p:ph idx="1"/>
          </p:nvPr>
        </p:nvSpPr>
        <p:spPr>
          <a:xfrm>
            <a:off x="609599" y="1727200"/>
            <a:ext cx="6347714" cy="4314163"/>
          </a:xfrm>
        </p:spPr>
        <p:txBody>
          <a:bodyPr/>
          <a:lstStyle/>
          <a:p>
            <a:r>
              <a:rPr lang="tr-TR" dirty="0" smtClean="0"/>
              <a:t>İşletim sistemi olarak da bilinir. Bilgisayardaki donanımları yöneten, çalışmasını denetleyen ve diğer tüm yazılımların çalışmasını sağlayan temel yazılımdır.</a:t>
            </a:r>
          </a:p>
          <a:p>
            <a:r>
              <a:rPr lang="tr-TR" dirty="0" smtClean="0"/>
              <a:t>Örneğin sıklıkla duyduğumuz Windows bir işletim sistemidir.</a:t>
            </a:r>
            <a:endParaRPr lang="tr-TR" dirty="0"/>
          </a:p>
        </p:txBody>
      </p:sp>
      <p:pic>
        <p:nvPicPr>
          <p:cNvPr id="13314" name="Picture 2" descr="http://www.maximumpc.com/files/u69/Windows_7_Boxe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16580" y="3732212"/>
            <a:ext cx="3333750" cy="2743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504390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Yazılımı</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Kullanıcıların belli başlı bazı işlemleri yapmalarını sağlayan yazılımlardır. Örneğin müzik dinlemek, resim yapmak, yazı yazmak, internette gezinmek gibi.</a:t>
            </a:r>
            <a:endParaRPr lang="tr-TR" dirty="0"/>
          </a:p>
        </p:txBody>
      </p:sp>
      <p:pic>
        <p:nvPicPr>
          <p:cNvPr id="14338" name="Picture 2" descr="http://www.arounsystems.com/images/software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799" y="3251200"/>
            <a:ext cx="5156201" cy="2946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51550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p:txBody>
          <a:bodyPr/>
          <a:lstStyle/>
          <a:p>
            <a:r>
              <a:rPr lang="tr-TR" dirty="0" smtClean="0"/>
              <a:t>Teşekkür ederim.</a:t>
            </a:r>
            <a:endParaRPr lang="tr-TR" dirty="0"/>
          </a:p>
        </p:txBody>
      </p:sp>
    </p:spTree>
    <p:extLst>
      <p:ext uri="{BB962C8B-B14F-4D97-AF65-F5344CB8AC3E}">
        <p14:creationId xmlns="" xmlns:p14="http://schemas.microsoft.com/office/powerpoint/2010/main" val="36225151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Donanım Nedir?</a:t>
            </a:r>
            <a:endParaRPr lang="tr-TR" dirty="0"/>
          </a:p>
        </p:txBody>
      </p:sp>
      <p:sp>
        <p:nvSpPr>
          <p:cNvPr id="3" name="İçerik Yer Tutucusu 2"/>
          <p:cNvSpPr>
            <a:spLocks noGrp="1"/>
          </p:cNvSpPr>
          <p:nvPr>
            <p:ph idx="1"/>
          </p:nvPr>
        </p:nvSpPr>
        <p:spPr>
          <a:xfrm>
            <a:off x="609599" y="2160591"/>
            <a:ext cx="6604001" cy="1497009"/>
          </a:xfrm>
        </p:spPr>
        <p:style>
          <a:lnRef idx="1">
            <a:schemeClr val="accent3"/>
          </a:lnRef>
          <a:fillRef idx="2">
            <a:schemeClr val="accent3"/>
          </a:fillRef>
          <a:effectRef idx="1">
            <a:schemeClr val="accent3"/>
          </a:effectRef>
          <a:fontRef idx="minor">
            <a:schemeClr val="dk1"/>
          </a:fontRef>
        </p:style>
        <p:txBody>
          <a:bodyPr/>
          <a:lstStyle/>
          <a:p>
            <a:r>
              <a:rPr lang="tr-TR" dirty="0" smtClean="0"/>
              <a:t>Bilgisayarın </a:t>
            </a:r>
            <a:r>
              <a:rPr lang="tr-TR" dirty="0" smtClean="0">
                <a:solidFill>
                  <a:srgbClr val="FF0000"/>
                </a:solidFill>
              </a:rPr>
              <a:t>FİZİKSEL</a:t>
            </a:r>
            <a:r>
              <a:rPr lang="tr-TR" dirty="0" smtClean="0"/>
              <a:t> kısımlarıdır. </a:t>
            </a:r>
            <a:r>
              <a:rPr lang="tr-TR" dirty="0">
                <a:solidFill>
                  <a:srgbClr val="FF0000"/>
                </a:solidFill>
              </a:rPr>
              <a:t>G</a:t>
            </a:r>
            <a:r>
              <a:rPr lang="tr-TR" dirty="0" smtClean="0">
                <a:solidFill>
                  <a:srgbClr val="FF0000"/>
                </a:solidFill>
              </a:rPr>
              <a:t>özle </a:t>
            </a:r>
            <a:r>
              <a:rPr lang="tr-TR" dirty="0">
                <a:solidFill>
                  <a:srgbClr val="FF0000"/>
                </a:solidFill>
              </a:rPr>
              <a:t>görülebilen </a:t>
            </a:r>
            <a:r>
              <a:rPr lang="tr-TR" dirty="0" smtClean="0">
                <a:solidFill>
                  <a:srgbClr val="FF0000"/>
                </a:solidFill>
              </a:rPr>
              <a:t>ve elle </a:t>
            </a:r>
            <a:r>
              <a:rPr lang="tr-TR" dirty="0">
                <a:solidFill>
                  <a:srgbClr val="FF0000"/>
                </a:solidFill>
              </a:rPr>
              <a:t>tutulabilen</a:t>
            </a:r>
            <a:r>
              <a:rPr lang="tr-TR" dirty="0"/>
              <a:t> </a:t>
            </a:r>
            <a:r>
              <a:rPr lang="tr-TR" dirty="0" smtClean="0"/>
              <a:t>kısımlarına donanım denir.</a:t>
            </a:r>
          </a:p>
          <a:p>
            <a:r>
              <a:rPr lang="tr-TR" dirty="0" smtClean="0"/>
              <a:t>Örneğin, ekran</a:t>
            </a:r>
            <a:r>
              <a:rPr lang="tr-TR" dirty="0"/>
              <a:t>, klavye, sabit </a:t>
            </a:r>
            <a:r>
              <a:rPr lang="tr-TR" dirty="0" smtClean="0"/>
              <a:t>disk, 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0637" y="3769931"/>
            <a:ext cx="3745635" cy="24721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91505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Donanımları</a:t>
            </a:r>
            <a:endParaRPr lang="tr-TR" dirty="0"/>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26603" y="3051175"/>
            <a:ext cx="4583698" cy="331651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İçerik Yer Tutucusu 2"/>
          <p:cNvSpPr>
            <a:spLocks noGrp="1"/>
          </p:cNvSpPr>
          <p:nvPr>
            <p:ph idx="1"/>
          </p:nvPr>
        </p:nvSpPr>
        <p:spPr>
          <a:xfrm>
            <a:off x="609599" y="1739900"/>
            <a:ext cx="6347713" cy="1549401"/>
          </a:xfrm>
        </p:spPr>
        <p:style>
          <a:lnRef idx="0">
            <a:schemeClr val="accent6"/>
          </a:lnRef>
          <a:fillRef idx="3">
            <a:schemeClr val="accent6"/>
          </a:fillRef>
          <a:effectRef idx="3">
            <a:schemeClr val="accent6"/>
          </a:effectRef>
          <a:fontRef idx="minor">
            <a:schemeClr val="lt1"/>
          </a:fontRef>
        </p:style>
        <p:txBody>
          <a:bodyPr>
            <a:normAutofit fontScale="92500"/>
          </a:bodyPr>
          <a:lstStyle/>
          <a:p>
            <a:r>
              <a:rPr lang="tr-TR" dirty="0" smtClean="0"/>
              <a:t>Donanımlar, kasanın dışında olabileceği gibi içerisinde de yer alabilir.</a:t>
            </a:r>
          </a:p>
          <a:p>
            <a:r>
              <a:rPr lang="tr-TR" dirty="0" smtClean="0">
                <a:solidFill>
                  <a:srgbClr val="69037D"/>
                </a:solidFill>
              </a:rPr>
              <a:t>Kasa içerisinde yer alan donanımlara «dahili donanım» </a:t>
            </a:r>
          </a:p>
          <a:p>
            <a:r>
              <a:rPr lang="tr-TR" dirty="0" smtClean="0">
                <a:solidFill>
                  <a:srgbClr val="0070C0"/>
                </a:solidFill>
              </a:rPr>
              <a:t>kasa dışında kalan donanımlara ise «harici donanım» denir.</a:t>
            </a:r>
          </a:p>
        </p:txBody>
      </p:sp>
    </p:spTree>
    <p:extLst>
      <p:ext uri="{BB962C8B-B14F-4D97-AF65-F5344CB8AC3E}">
        <p14:creationId xmlns="" xmlns:p14="http://schemas.microsoft.com/office/powerpoint/2010/main" val="123296972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Harici Donanım Birimleri</a:t>
            </a:r>
            <a:endParaRPr lang="tr-TR" dirty="0"/>
          </a:p>
        </p:txBody>
      </p:sp>
      <p:sp>
        <p:nvSpPr>
          <p:cNvPr id="3" name="İçerik Yer Tutucusu 2"/>
          <p:cNvSpPr>
            <a:spLocks noGrp="1"/>
          </p:cNvSpPr>
          <p:nvPr>
            <p:ph idx="1"/>
          </p:nvPr>
        </p:nvSpPr>
        <p:spPr>
          <a:xfrm>
            <a:off x="609599" y="1841500"/>
            <a:ext cx="6502401" cy="965201"/>
          </a:xfrm>
        </p:spPr>
        <p:txBody>
          <a:bodyPr/>
          <a:lstStyle/>
          <a:p>
            <a:r>
              <a:rPr lang="tr-TR" dirty="0"/>
              <a:t>Şimdi genel olarak </a:t>
            </a:r>
            <a:r>
              <a:rPr lang="tr-TR" dirty="0" smtClean="0"/>
              <a:t>bilgisayar kasasının dışında </a:t>
            </a:r>
            <a:r>
              <a:rPr lang="tr-TR" dirty="0"/>
              <a:t>bulunan bazı donanımları inceleyelim</a:t>
            </a:r>
            <a:r>
              <a:rPr lang="tr-TR" dirty="0" smtClean="0"/>
              <a:t>.</a:t>
            </a:r>
            <a:endParaRPr lang="tr-TR" dirty="0"/>
          </a:p>
        </p:txBody>
      </p:sp>
      <p:pic>
        <p:nvPicPr>
          <p:cNvPr id="1026" name="Picture 2" descr="http://www.tecmanhelp.com/images/peripheral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8755" y="3056862"/>
            <a:ext cx="3810000" cy="3086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76910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Fare</a:t>
            </a:r>
            <a:endParaRPr lang="tr-TR" dirty="0"/>
          </a:p>
        </p:txBody>
      </p:sp>
      <p:sp>
        <p:nvSpPr>
          <p:cNvPr id="3" name="İçerik Yer Tutucusu 2"/>
          <p:cNvSpPr>
            <a:spLocks noGrp="1"/>
          </p:cNvSpPr>
          <p:nvPr>
            <p:ph idx="1"/>
          </p:nvPr>
        </p:nvSpPr>
        <p:spPr>
          <a:xfrm>
            <a:off x="609599" y="2160590"/>
            <a:ext cx="3225801" cy="3880773"/>
          </a:xfrm>
        </p:spPr>
        <p:txBody>
          <a:bodyPr/>
          <a:lstStyle/>
          <a:p>
            <a:r>
              <a:rPr lang="tr-TR" dirty="0" smtClean="0"/>
              <a:t>İşaretçi olarak da bilinir. Ekrandaki ok işaretini yani </a:t>
            </a:r>
            <a:r>
              <a:rPr lang="tr-TR" b="1" dirty="0" smtClean="0"/>
              <a:t>imleci</a:t>
            </a:r>
            <a:r>
              <a:rPr lang="tr-TR" dirty="0" smtClean="0"/>
              <a:t> hareket ettirmeye yarar.</a:t>
            </a:r>
          </a:p>
          <a:p>
            <a:r>
              <a:rPr lang="tr-TR" dirty="0" smtClean="0"/>
              <a:t>Kablosuz veya kablolu olabilir.</a:t>
            </a:r>
          </a:p>
          <a:p>
            <a:r>
              <a:rPr lang="tr-TR" dirty="0" smtClean="0"/>
              <a:t>Günümüzde optik ve lazer fareler kullanılır.</a:t>
            </a:r>
          </a:p>
        </p:txBody>
      </p:sp>
      <p:pic>
        <p:nvPicPr>
          <p:cNvPr id="6146" name="Picture 2" descr="http://www.lgblog.co.uk/wp-content/uploads/2011/08/LG-Scanner-Mouse-LSM-100-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29804" y="2160590"/>
            <a:ext cx="2700508" cy="2798763"/>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31.media.tumblr.com/avatar_41367e9740b8_128.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91230" y="5304762"/>
            <a:ext cx="1219200" cy="1219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007906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Klavye</a:t>
            </a:r>
            <a:endParaRPr lang="tr-TR" dirty="0"/>
          </a:p>
        </p:txBody>
      </p:sp>
      <p:sp>
        <p:nvSpPr>
          <p:cNvPr id="3" name="İçerik Yer Tutucusu 2"/>
          <p:cNvSpPr>
            <a:spLocks noGrp="1"/>
          </p:cNvSpPr>
          <p:nvPr>
            <p:ph idx="1"/>
          </p:nvPr>
        </p:nvSpPr>
        <p:spPr>
          <a:xfrm>
            <a:off x="609599" y="1778000"/>
            <a:ext cx="6347713" cy="1712253"/>
          </a:xfrm>
        </p:spPr>
        <p:txBody>
          <a:bodyPr/>
          <a:lstStyle/>
          <a:p>
            <a:r>
              <a:rPr lang="tr-TR" dirty="0" smtClean="0"/>
              <a:t>Bilgisayara bilgi girmemizi sağlayan daktilo benzeri donanımdır.</a:t>
            </a:r>
          </a:p>
          <a:p>
            <a:r>
              <a:rPr lang="tr-TR" dirty="0" smtClean="0"/>
              <a:t>Klavye üst sol köşedeki hangi alfabe tuşu ile başlamışsa o harf ile adlandırılır. Örneğin F klavye, Q klavye gibi..</a:t>
            </a:r>
            <a:endParaRPr lang="tr-TR" dirty="0"/>
          </a:p>
        </p:txBody>
      </p:sp>
      <p:pic>
        <p:nvPicPr>
          <p:cNvPr id="7170" name="Picture 2" descr="http://www.cesurbilgisayar.com/galeri/donanim/klavy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8575" y="3490253"/>
            <a:ext cx="4552950" cy="2781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82466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200</TotalTime>
  <Words>862</Words>
  <Application>Microsoft Office PowerPoint</Application>
  <PresentationFormat>Ekran Gösterisi (4:3)</PresentationFormat>
  <Paragraphs>104</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Kristal</vt:lpstr>
      <vt:lpstr>DONANIM  VE  YAZILIM </vt:lpstr>
      <vt:lpstr>Slayt 2</vt:lpstr>
      <vt:lpstr>Slayt 3</vt:lpstr>
      <vt:lpstr>Slayt 4</vt:lpstr>
      <vt:lpstr>Donanım Nedir?</vt:lpstr>
      <vt:lpstr>Bilgisayar Donanımları</vt:lpstr>
      <vt:lpstr>Harici Donanım Birimleri</vt:lpstr>
      <vt:lpstr>Fare</vt:lpstr>
      <vt:lpstr>Klavye</vt:lpstr>
      <vt:lpstr>Ekran</vt:lpstr>
      <vt:lpstr>Kasa</vt:lpstr>
      <vt:lpstr>Yazıcı</vt:lpstr>
      <vt:lpstr>Tarayıcı</vt:lpstr>
      <vt:lpstr>Hoparlör</vt:lpstr>
      <vt:lpstr>Kulaklık</vt:lpstr>
      <vt:lpstr>Web Kamerası</vt:lpstr>
      <vt:lpstr>Mikrofon</vt:lpstr>
      <vt:lpstr>Oyun Kumandaları</vt:lpstr>
      <vt:lpstr>Modem</vt:lpstr>
      <vt:lpstr>Kesintisiz Güç Kaynağı</vt:lpstr>
      <vt:lpstr>Dahili Donanım Birimleri</vt:lpstr>
      <vt:lpstr>Anakart</vt:lpstr>
      <vt:lpstr>İşlemci</vt:lpstr>
      <vt:lpstr>İşlemci</vt:lpstr>
      <vt:lpstr>Ekran Kartı</vt:lpstr>
      <vt:lpstr>Bellek</vt:lpstr>
      <vt:lpstr>Bellek</vt:lpstr>
      <vt:lpstr>Sabit Disk</vt:lpstr>
      <vt:lpstr>Sabit Disk</vt:lpstr>
      <vt:lpstr>Güç Kaynağı</vt:lpstr>
      <vt:lpstr>Ağ Kartı</vt:lpstr>
      <vt:lpstr>Soğutucu Fanlar</vt:lpstr>
      <vt:lpstr>Disket Sürücü</vt:lpstr>
      <vt:lpstr>CD/DVD ROM Sürücü</vt:lpstr>
      <vt:lpstr>Modem Kartı</vt:lpstr>
      <vt:lpstr>Ses Kartı</vt:lpstr>
      <vt:lpstr>Diğer Kartlar</vt:lpstr>
      <vt:lpstr>Tümleşik/Birleşik Donanım</vt:lpstr>
      <vt:lpstr>Yazılım Nedir?</vt:lpstr>
      <vt:lpstr>Yazılım/Donanım Farkı</vt:lpstr>
      <vt:lpstr>Yazılım Çeşitleri</vt:lpstr>
      <vt:lpstr>Sistem Yazılımı</vt:lpstr>
      <vt:lpstr>Uygulama Yazılımı</vt:lpstr>
      <vt:lpstr>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dc:title>
  <dc:creator>Ahmet Soyarslan</dc:creator>
  <cp:lastModifiedBy>UmUt</cp:lastModifiedBy>
  <cp:revision>125</cp:revision>
  <dcterms:created xsi:type="dcterms:W3CDTF">2013-10-06T10:06:31Z</dcterms:created>
  <dcterms:modified xsi:type="dcterms:W3CDTF">2014-10-20T20:56:06Z</dcterms:modified>
</cp:coreProperties>
</file>