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94" r:id="rId5"/>
    <p:sldId id="259" r:id="rId6"/>
    <p:sldId id="260" r:id="rId7"/>
    <p:sldId id="261" r:id="rId8"/>
    <p:sldId id="262" r:id="rId9"/>
    <p:sldId id="263" r:id="rId10"/>
    <p:sldId id="264" r:id="rId11"/>
    <p:sldId id="265" r:id="rId12"/>
    <p:sldId id="266" r:id="rId13"/>
    <p:sldId id="267" r:id="rId14"/>
    <p:sldId id="268" r:id="rId15"/>
    <p:sldId id="269" r:id="rId16"/>
    <p:sldId id="272" r:id="rId17"/>
    <p:sldId id="293" r:id="rId18"/>
    <p:sldId id="292" r:id="rId19"/>
    <p:sldId id="295" r:id="rId20"/>
    <p:sldId id="297" r:id="rId21"/>
    <p:sldId id="298" r:id="rId22"/>
    <p:sldId id="299" r:id="rId23"/>
    <p:sldId id="300" r:id="rId24"/>
    <p:sldId id="291"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17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1DEFBC5-63DD-4D21-B8F9-FACF58C168D0}" type="datetimeFigureOut">
              <a:rPr lang="tr-TR" smtClean="0"/>
              <a:pPr/>
              <a:t>03.12.2015</a:t>
            </a:fld>
            <a:endParaRPr lang="tr-T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tr-T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357376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3317369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3435102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2874098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5" name="Footer Placeholder 4"/>
          <p:cNvSpPr>
            <a:spLocks noGrp="1"/>
          </p:cNvSpPr>
          <p:nvPr>
            <p:ph type="ftr" sz="quarter" idx="11"/>
          </p:nvPr>
        </p:nvSpPr>
        <p:spPr/>
        <p:txBody>
          <a:bodyPr/>
          <a:lstStyle/>
          <a:p>
            <a:endParaRPr lang="tr-T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3857420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4251969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1191975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fld id="{A1DEFBC5-63DD-4D21-B8F9-FACF58C168D0}" type="datetimeFigureOut">
              <a:rPr lang="tr-TR" smtClean="0"/>
              <a:pPr/>
              <a:t>03.12.2015</a:t>
            </a:fld>
            <a:endParaRPr lang="tr-TR"/>
          </a:p>
        </p:txBody>
      </p:sp>
      <p:sp>
        <p:nvSpPr>
          <p:cNvPr id="5" name="Footer Placeholder 4"/>
          <p:cNvSpPr>
            <a:spLocks noGrp="1"/>
          </p:cNvSpPr>
          <p:nvPr>
            <p:ph type="ftr" sz="quarter" idx="11"/>
          </p:nvPr>
        </p:nvSpPr>
        <p:spPr>
          <a:xfrm>
            <a:off x="516133" y="6387910"/>
            <a:ext cx="3859795" cy="228660"/>
          </a:xfrm>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442216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5" name="Footer Placeholder 4"/>
          <p:cNvSpPr>
            <a:spLocks noGrp="1"/>
          </p:cNvSpPr>
          <p:nvPr>
            <p:ph type="ftr" sz="quarter" idx="11"/>
          </p:nvPr>
        </p:nvSpPr>
        <p:spPr>
          <a:xfrm>
            <a:off x="538546" y="6365498"/>
            <a:ext cx="3859795" cy="228660"/>
          </a:xfrm>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988297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1331839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2100132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666272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217747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3854988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156467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6" name="Footer Placeholder 5"/>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2024024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1DEFBC5-63DD-4D21-B8F9-FACF58C168D0}" type="datetimeFigureOut">
              <a:rPr lang="tr-TR" smtClean="0"/>
              <a:pPr/>
              <a:t>03.12.2015</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922289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1DEFBC5-63DD-4D21-B8F9-FACF58C168D0}" type="datetimeFigureOut">
              <a:rPr lang="tr-TR" smtClean="0"/>
              <a:pPr/>
              <a:t>03.12.2015</a:t>
            </a:fld>
            <a:endParaRPr lang="tr-T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tr-T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0F82C3A-DD65-4193-9D66-659205BCCD3E}" type="slidenum">
              <a:rPr lang="tr-TR" smtClean="0"/>
              <a:pPr/>
              <a:t>‹#›</a:t>
            </a:fld>
            <a:endParaRPr lang="tr-TR"/>
          </a:p>
        </p:txBody>
      </p:sp>
    </p:spTree>
    <p:extLst>
      <p:ext uri="{BB962C8B-B14F-4D97-AF65-F5344CB8AC3E}">
        <p14:creationId xmlns:p14="http://schemas.microsoft.com/office/powerpoint/2010/main" val="3892678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66440" y="2226503"/>
            <a:ext cx="7321971" cy="2550877"/>
          </a:xfrm>
        </p:spPr>
        <p:txBody>
          <a:bodyPr/>
          <a:lstStyle/>
          <a:p>
            <a:r>
              <a:rPr lang="tr-TR" dirty="0" smtClean="0"/>
              <a:t>BİLGİSAYAR KULLANIMI VE SAĞLIK</a:t>
            </a:r>
            <a:endParaRPr lang="tr-TR" dirty="0"/>
          </a:p>
        </p:txBody>
      </p:sp>
      <p:sp>
        <p:nvSpPr>
          <p:cNvPr id="3" name="Alt Başlık 2"/>
          <p:cNvSpPr>
            <a:spLocks noGrp="1"/>
          </p:cNvSpPr>
          <p:nvPr>
            <p:ph type="subTitle" idx="1"/>
          </p:nvPr>
        </p:nvSpPr>
        <p:spPr/>
        <p:txBody>
          <a:bodyPr/>
          <a:lstStyle/>
          <a:p>
            <a:r>
              <a:rPr lang="tr-TR" dirty="0" smtClean="0"/>
              <a:t>BİLGİSAYAR KULLANIMINDA DİKKAT EDİLMESİ GEREKEN NOKTALAR</a:t>
            </a:r>
            <a:endParaRPr lang="tr-TR" dirty="0"/>
          </a:p>
        </p:txBody>
      </p:sp>
    </p:spTree>
    <p:extLst>
      <p:ext uri="{BB962C8B-B14F-4D97-AF65-F5344CB8AC3E}">
        <p14:creationId xmlns:p14="http://schemas.microsoft.com/office/powerpoint/2010/main" val="3124111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MASANIZI DÜZENLEYİN</a:t>
            </a:r>
            <a:endParaRPr lang="tr-TR" dirty="0"/>
          </a:p>
        </p:txBody>
      </p:sp>
      <p:sp>
        <p:nvSpPr>
          <p:cNvPr id="3" name="İçerik Yer Tutucusu 2"/>
          <p:cNvSpPr>
            <a:spLocks noGrp="1"/>
          </p:cNvSpPr>
          <p:nvPr>
            <p:ph idx="1"/>
          </p:nvPr>
        </p:nvSpPr>
        <p:spPr>
          <a:xfrm>
            <a:off x="822960" y="3015762"/>
            <a:ext cx="3731456" cy="2853331"/>
          </a:xfrm>
        </p:spPr>
        <p:txBody>
          <a:bodyPr/>
          <a:lstStyle/>
          <a:p>
            <a:r>
              <a:rPr lang="tr-TR" dirty="0"/>
              <a:t>Sık kullandığınız kâğıtları, kitapları veya diğer araç gereçleri kolayca uzanabileceğiniz mesafelerde tutun</a:t>
            </a:r>
            <a:r>
              <a:rPr lang="tr-TR" dirty="0" smtClean="0"/>
              <a:t>.</a:t>
            </a:r>
            <a:r>
              <a:rPr lang="tr-TR" dirty="0"/>
              <a:t/>
            </a:r>
            <a:br>
              <a:rPr lang="tr-TR" dirty="0"/>
            </a:br>
            <a:endParaRPr lang="tr-TR" dirty="0"/>
          </a:p>
        </p:txBody>
      </p:sp>
      <p:pic>
        <p:nvPicPr>
          <p:cNvPr id="8194" name="Picture 2" descr="http://img.wikinut.com/img/1c2uu33eb.kz96bq/jpeg/724x5000/Desktop-Computer-Workplac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1" y="2618574"/>
            <a:ext cx="4334023" cy="32505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151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wheel(1)">
                                      <p:cBhvr>
                                        <p:cTn id="14" dur="20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TEMİZLİĞE DİKKAT!</a:t>
            </a:r>
            <a:endParaRPr lang="tr-TR" dirty="0"/>
          </a:p>
        </p:txBody>
      </p:sp>
      <p:sp>
        <p:nvSpPr>
          <p:cNvPr id="3" name="İçerik Yer Tutucusu 2"/>
          <p:cNvSpPr>
            <a:spLocks noGrp="1"/>
          </p:cNvSpPr>
          <p:nvPr>
            <p:ph idx="1"/>
          </p:nvPr>
        </p:nvSpPr>
        <p:spPr>
          <a:xfrm>
            <a:off x="5603287" y="3125437"/>
            <a:ext cx="3212710" cy="2774202"/>
          </a:xfrm>
        </p:spPr>
        <p:txBody>
          <a:bodyPr/>
          <a:lstStyle/>
          <a:p>
            <a:r>
              <a:rPr lang="tr-TR" dirty="0"/>
              <a:t>Ortamın ve ekranın tozunun ıslak bezle sık sık alınması ekrandaki görüntünün netleşmesini sağlar.</a:t>
            </a:r>
          </a:p>
          <a:p>
            <a:pPr marL="0" indent="0">
              <a:buNone/>
            </a:pPr>
            <a:r>
              <a:rPr lang="tr-TR" dirty="0"/>
              <a:t/>
            </a:r>
            <a:br>
              <a:rPr lang="tr-TR" dirty="0"/>
            </a:br>
            <a:endParaRPr lang="tr-TR" dirty="0"/>
          </a:p>
        </p:txBody>
      </p:sp>
      <p:pic>
        <p:nvPicPr>
          <p:cNvPr id="9218" name="Picture 2" descr="http://pad1.whstatic.com/images/thumb/3/3b/CleanLaptopScreen-3.jpg/550px-CleanLaptopScreen-3.jpg"/>
          <p:cNvPicPr>
            <a:picLocks noChangeAspect="1" noChangeArrowheads="1"/>
          </p:cNvPicPr>
          <p:nvPr/>
        </p:nvPicPr>
        <p:blipFill rotWithShape="1">
          <a:blip r:embed="rId2">
            <a:extLst>
              <a:ext uri="{28A0092B-C50C-407E-A947-70E740481C1C}">
                <a14:useLocalDpi xmlns:a14="http://schemas.microsoft.com/office/drawing/2010/main" val="0"/>
              </a:ext>
            </a:extLst>
          </a:blip>
          <a:srcRect b="8551"/>
          <a:stretch/>
        </p:blipFill>
        <p:spPr bwMode="auto">
          <a:xfrm>
            <a:off x="496472" y="2738193"/>
            <a:ext cx="4679864" cy="28712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8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heel(1)">
                                      <p:cBhvr>
                                        <p:cTn id="14" dur="2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smtClean="0"/>
              <a:t>AYARLANABİLİR SANDALYE KULLANIN</a:t>
            </a:r>
            <a:endParaRPr lang="tr-TR" sz="4000" dirty="0"/>
          </a:p>
        </p:txBody>
      </p:sp>
      <p:sp>
        <p:nvSpPr>
          <p:cNvPr id="3" name="İçerik Yer Tutucusu 2"/>
          <p:cNvSpPr>
            <a:spLocks noGrp="1"/>
          </p:cNvSpPr>
          <p:nvPr>
            <p:ph idx="1"/>
          </p:nvPr>
        </p:nvSpPr>
        <p:spPr>
          <a:xfrm>
            <a:off x="708659" y="2487573"/>
            <a:ext cx="5059095" cy="4023360"/>
          </a:xfrm>
        </p:spPr>
        <p:txBody>
          <a:bodyPr>
            <a:normAutofit lnSpcReduction="10000"/>
          </a:bodyPr>
          <a:lstStyle/>
          <a:p>
            <a:r>
              <a:rPr lang="tr-TR" dirty="0"/>
              <a:t>Çalışma sandalyesi satın alırken yükseklik ile sırtlığının ayarlanabilir olup olmadığına dikkat edin. </a:t>
            </a:r>
            <a:endParaRPr lang="tr-TR" dirty="0" smtClean="0"/>
          </a:p>
          <a:p>
            <a:r>
              <a:rPr lang="tr-TR" dirty="0" smtClean="0"/>
              <a:t>Sandalyenin </a:t>
            </a:r>
            <a:r>
              <a:rPr lang="tr-TR" dirty="0"/>
              <a:t>yanlarda kolları dinlendirebilecek yerlerinin olması ve sırtlığının dik olması çalışma sırasında sizi rahat ettirir. </a:t>
            </a:r>
            <a:endParaRPr lang="tr-TR" dirty="0" smtClean="0"/>
          </a:p>
          <a:p>
            <a:r>
              <a:rPr lang="tr-TR" dirty="0" smtClean="0"/>
              <a:t>Sandalyeye </a:t>
            </a:r>
            <a:r>
              <a:rPr lang="tr-TR" dirty="0"/>
              <a:t>oturduğunuz zaman başınızın dik, sırtınız destekli, kollarınız rahat, gözleriniz ekranın tam karşısında olsun. </a:t>
            </a:r>
            <a:endParaRPr lang="tr-TR" dirty="0" smtClean="0"/>
          </a:p>
          <a:p>
            <a:r>
              <a:rPr lang="tr-TR" dirty="0" smtClean="0"/>
              <a:t>Ekrana </a:t>
            </a:r>
            <a:r>
              <a:rPr lang="tr-TR" dirty="0"/>
              <a:t>olan uzaklığınızın 50-70 cm arasında olmasına özen gösterin.</a:t>
            </a:r>
          </a:p>
        </p:txBody>
      </p:sp>
      <p:pic>
        <p:nvPicPr>
          <p:cNvPr id="10242" name="Picture 2" descr="http://www.wired.com/images_blogs/gadgetlab/images/2007/12/18/pc_gaming_chair20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96542" y="2399649"/>
            <a:ext cx="2334818" cy="378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67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wheel(1)">
                                      <p:cBhvr>
                                        <p:cTn id="14" dur="20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UYGUN MASA SEÇİMİ</a:t>
            </a:r>
            <a:endParaRPr lang="tr-TR" dirty="0"/>
          </a:p>
        </p:txBody>
      </p:sp>
      <p:sp>
        <p:nvSpPr>
          <p:cNvPr id="3" name="İçerik Yer Tutucusu 2"/>
          <p:cNvSpPr>
            <a:spLocks noGrp="1"/>
          </p:cNvSpPr>
          <p:nvPr>
            <p:ph idx="1"/>
          </p:nvPr>
        </p:nvSpPr>
        <p:spPr>
          <a:xfrm>
            <a:off x="4492870" y="3163295"/>
            <a:ext cx="4155244" cy="2659901"/>
          </a:xfrm>
        </p:spPr>
        <p:txBody>
          <a:bodyPr/>
          <a:lstStyle/>
          <a:p>
            <a:r>
              <a:rPr lang="tr-TR" dirty="0"/>
              <a:t>Yüksek masalar çalışmak için uygun değildir. Oturulan masanın yüksek olmaması, omuzların yüksekte kalmaması gerekir. Omuzlar ne aşağı inmeli ne de yukarı çıkmalıdır.</a:t>
            </a:r>
          </a:p>
        </p:txBody>
      </p:sp>
      <p:pic>
        <p:nvPicPr>
          <p:cNvPr id="11266" name="Picture 2" descr="http://www.homeofficewarehouse.co.uk/components/com_virtuemart/shop_image/product/PC5(F04)-2-1000h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91" y="2795954"/>
            <a:ext cx="3027241" cy="302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544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wheel(1)">
                                      <p:cBhvr>
                                        <p:cTn id="14" dur="20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ontrolissblinds.co.uk/wordpress/wp-content/uploads/2010/08/Screen-Glar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74" b="99178" l="3170" r="98415">
                        <a14:foregroundMark x1="3170" y1="274" x2="3170" y2="274"/>
                        <a14:foregroundMark x1="10935" y1="83836" x2="10935" y2="83836"/>
                        <a14:foregroundMark x1="47544" y1="99452" x2="47544" y2="99452"/>
                        <a14:foregroundMark x1="98415" y1="79178" x2="98415" y2="79178"/>
                        <a14:foregroundMark x1="64818" y1="61370" x2="64818" y2="61370"/>
                        <a14:foregroundMark x1="56577" y1="1370" x2="56577" y2="1370"/>
                      </a14:backgroundRemoval>
                    </a14:imgEffect>
                  </a14:imgLayer>
                </a14:imgProps>
              </a:ext>
              <a:ext uri="{28A0092B-C50C-407E-A947-70E740481C1C}">
                <a14:useLocalDpi xmlns:a14="http://schemas.microsoft.com/office/drawing/2010/main" val="0"/>
              </a:ext>
            </a:extLst>
          </a:blip>
          <a:srcRect/>
          <a:stretch>
            <a:fillRect/>
          </a:stretch>
        </p:blipFill>
        <p:spPr bwMode="auto">
          <a:xfrm>
            <a:off x="674322" y="3612667"/>
            <a:ext cx="4495556" cy="2600441"/>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normAutofit fontScale="90000"/>
          </a:bodyPr>
          <a:lstStyle/>
          <a:p>
            <a:r>
              <a:rPr lang="tr-TR" sz="4000" dirty="0" smtClean="0"/>
              <a:t>IŞIK YANSIMALARINDAN KORUNUN</a:t>
            </a:r>
            <a:endParaRPr lang="tr-TR" sz="4000" dirty="0"/>
          </a:p>
        </p:txBody>
      </p:sp>
      <p:sp>
        <p:nvSpPr>
          <p:cNvPr id="3" name="İçerik Yer Tutucusu 2"/>
          <p:cNvSpPr>
            <a:spLocks noGrp="1"/>
          </p:cNvSpPr>
          <p:nvPr>
            <p:ph idx="1"/>
          </p:nvPr>
        </p:nvSpPr>
        <p:spPr>
          <a:xfrm>
            <a:off x="4299439" y="2576145"/>
            <a:ext cx="4489352" cy="3961163"/>
          </a:xfrm>
        </p:spPr>
        <p:txBody>
          <a:bodyPr/>
          <a:lstStyle/>
          <a:p>
            <a:r>
              <a:rPr lang="tr-TR" dirty="0"/>
              <a:t>Oda aydınlatması için gündüzleri gün ışığı kullanın. Akşamları ise lambanın ışık şiddetinin normalden yarı yarıya daha az olmasını sağlayarak ışık yansımalarını aza indirmeye çalışın. Monitörünüzü yan tarafı pencereye bakacak biçimde yerleştirerek pencereden gelen ışık yansımalarından </a:t>
            </a:r>
            <a:r>
              <a:rPr lang="tr-TR" dirty="0" smtClean="0"/>
              <a:t>korunun.</a:t>
            </a:r>
            <a:endParaRPr lang="tr-TR" dirty="0"/>
          </a:p>
        </p:txBody>
      </p:sp>
    </p:spTree>
    <p:extLst>
      <p:ext uri="{BB962C8B-B14F-4D97-AF65-F5344CB8AC3E}">
        <p14:creationId xmlns:p14="http://schemas.microsoft.com/office/powerpoint/2010/main" val="1921393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wheel(1)">
                                      <p:cBhvr>
                                        <p:cTn id="14" dur="20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smtClean="0"/>
              <a:t>UZUN SÜRE HAREKETSİZ KALMAYIN</a:t>
            </a:r>
            <a:endParaRPr lang="tr-TR" sz="4000" dirty="0"/>
          </a:p>
        </p:txBody>
      </p:sp>
      <p:sp>
        <p:nvSpPr>
          <p:cNvPr id="3" name="İçerik Yer Tutucusu 2"/>
          <p:cNvSpPr>
            <a:spLocks noGrp="1"/>
          </p:cNvSpPr>
          <p:nvPr>
            <p:ph idx="1"/>
          </p:nvPr>
        </p:nvSpPr>
        <p:spPr>
          <a:xfrm>
            <a:off x="374552" y="2861017"/>
            <a:ext cx="3731456" cy="2994660"/>
          </a:xfrm>
        </p:spPr>
        <p:txBody>
          <a:bodyPr/>
          <a:lstStyle/>
          <a:p>
            <a:r>
              <a:rPr lang="tr-TR" dirty="0"/>
              <a:t>Uzun süre hareketsiz oturmak rahatsızlık ve kas yorulmasına yol açabileceği için, çalışırken küçük molalar verilip esneme egzersizleri yapılmalıdır. Bilgisayarda uzun süre çalışacaksanız en azından saatte bir, mümkünse daha da sık olarak kısa molalar verin.</a:t>
            </a:r>
          </a:p>
        </p:txBody>
      </p:sp>
      <p:pic>
        <p:nvPicPr>
          <p:cNvPr id="13314" name="Picture 2" descr="http://www.hercampus.com/sites/default/files/office-stretch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974" y="2861017"/>
            <a:ext cx="4267200" cy="2809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77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wheel(1)">
                                      <p:cBhvr>
                                        <p:cTn id="14" dur="20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İDEAL ÇALIŞMA ORTAMI</a:t>
            </a:r>
            <a:endParaRPr lang="tr-TR" dirty="0"/>
          </a:p>
        </p:txBody>
      </p:sp>
      <p:sp>
        <p:nvSpPr>
          <p:cNvPr id="3" name="İçerik Yer Tutucusu 2"/>
          <p:cNvSpPr>
            <a:spLocks noGrp="1"/>
          </p:cNvSpPr>
          <p:nvPr>
            <p:ph idx="1"/>
          </p:nvPr>
        </p:nvSpPr>
        <p:spPr>
          <a:xfrm>
            <a:off x="369276" y="2399648"/>
            <a:ext cx="5332651" cy="4053905"/>
          </a:xfrm>
        </p:spPr>
        <p:txBody>
          <a:bodyPr>
            <a:noAutofit/>
          </a:bodyPr>
          <a:lstStyle/>
          <a:p>
            <a:pPr>
              <a:buFont typeface="Wingdings" panose="05000000000000000000" pitchFamily="2" charset="2"/>
              <a:buChar char="v"/>
            </a:pPr>
            <a:r>
              <a:rPr lang="tr-TR" sz="1400" dirty="0" smtClean="0"/>
              <a:t>Ekranın </a:t>
            </a:r>
            <a:r>
              <a:rPr lang="tr-TR" sz="1400" dirty="0"/>
              <a:t>üst kenarı göz hizasında; </a:t>
            </a:r>
            <a:endParaRPr lang="tr-TR" sz="1400" dirty="0" smtClean="0"/>
          </a:p>
          <a:p>
            <a:pPr>
              <a:buFont typeface="Wingdings" panose="05000000000000000000" pitchFamily="2" charset="2"/>
              <a:buChar char="v"/>
            </a:pPr>
            <a:r>
              <a:rPr lang="tr-TR" sz="1400" dirty="0" smtClean="0"/>
              <a:t>Ekran </a:t>
            </a:r>
            <a:r>
              <a:rPr lang="tr-TR" sz="1400" dirty="0"/>
              <a:t>kol boyu mesafede (40-80cm)</a:t>
            </a:r>
          </a:p>
          <a:p>
            <a:pPr>
              <a:buFont typeface="Wingdings" panose="05000000000000000000" pitchFamily="2" charset="2"/>
              <a:buChar char="v"/>
            </a:pPr>
            <a:r>
              <a:rPr lang="tr-TR" sz="1400" dirty="0" smtClean="0"/>
              <a:t>Koltuk </a:t>
            </a:r>
            <a:r>
              <a:rPr lang="tr-TR" sz="1400" dirty="0"/>
              <a:t>arkalığı iyi bir bel desteği sağlar</a:t>
            </a:r>
          </a:p>
          <a:p>
            <a:pPr>
              <a:buFont typeface="Wingdings" panose="05000000000000000000" pitchFamily="2" charset="2"/>
              <a:buChar char="v"/>
            </a:pPr>
            <a:r>
              <a:rPr lang="tr-TR" sz="1400" dirty="0" smtClean="0"/>
              <a:t>Koltuk </a:t>
            </a:r>
            <a:r>
              <a:rPr lang="tr-TR" sz="1400" dirty="0"/>
              <a:t>arkalığı ve oturağın yüksekliği ile </a:t>
            </a:r>
            <a:r>
              <a:rPr lang="tr-TR" sz="1400" dirty="0" err="1"/>
              <a:t>yatıklığı</a:t>
            </a:r>
            <a:r>
              <a:rPr lang="tr-TR" sz="1400" dirty="0"/>
              <a:t> kullanıcı tarafından kolayca ayarlanabilir</a:t>
            </a:r>
          </a:p>
          <a:p>
            <a:pPr>
              <a:buFont typeface="Wingdings" panose="05000000000000000000" pitchFamily="2" charset="2"/>
              <a:buChar char="v"/>
            </a:pPr>
            <a:r>
              <a:rPr lang="tr-TR" sz="1400" dirty="0" smtClean="0"/>
              <a:t>Klavye </a:t>
            </a:r>
            <a:r>
              <a:rPr lang="tr-TR" sz="1400" dirty="0"/>
              <a:t>yüksekliği, kol ile ön kolun gevşek ve yere paralel durmasına imkan sağlar</a:t>
            </a:r>
          </a:p>
          <a:p>
            <a:pPr>
              <a:buFont typeface="Wingdings" panose="05000000000000000000" pitchFamily="2" charset="2"/>
              <a:buChar char="v"/>
            </a:pPr>
            <a:r>
              <a:rPr lang="tr-TR" sz="1400" dirty="0" smtClean="0"/>
              <a:t>Bilekler düzgün</a:t>
            </a:r>
            <a:endParaRPr lang="tr-TR" sz="1400" dirty="0"/>
          </a:p>
          <a:p>
            <a:pPr>
              <a:buFont typeface="Wingdings" panose="05000000000000000000" pitchFamily="2" charset="2"/>
              <a:buChar char="v"/>
            </a:pPr>
            <a:r>
              <a:rPr lang="tr-TR" sz="1400" dirty="0" smtClean="0"/>
              <a:t>Eğer </a:t>
            </a:r>
            <a:r>
              <a:rPr lang="tr-TR" sz="1400" dirty="0"/>
              <a:t>gerekiyorsa, yumuşak yüzeyli ve hareketli bir bilek </a:t>
            </a:r>
            <a:r>
              <a:rPr lang="tr-TR" sz="1400" dirty="0" smtClean="0"/>
              <a:t>desteği</a:t>
            </a:r>
            <a:endParaRPr lang="tr-TR" sz="1400" dirty="0"/>
          </a:p>
          <a:p>
            <a:pPr>
              <a:buFont typeface="Wingdings" panose="05000000000000000000" pitchFamily="2" charset="2"/>
              <a:buChar char="v"/>
            </a:pPr>
            <a:r>
              <a:rPr lang="tr-TR" sz="1400" dirty="0" smtClean="0"/>
              <a:t>Bacaklar </a:t>
            </a:r>
            <a:r>
              <a:rPr lang="tr-TR" sz="1400" dirty="0"/>
              <a:t>yere paralel</a:t>
            </a:r>
          </a:p>
          <a:p>
            <a:pPr>
              <a:buFont typeface="Wingdings" panose="05000000000000000000" pitchFamily="2" charset="2"/>
              <a:buChar char="v"/>
            </a:pPr>
            <a:r>
              <a:rPr lang="tr-TR" sz="1400" dirty="0" smtClean="0"/>
              <a:t>Çalışma </a:t>
            </a:r>
            <a:r>
              <a:rPr lang="tr-TR" sz="1400" dirty="0"/>
              <a:t>yüzeyinin altında bacaklar için geniş alan</a:t>
            </a:r>
          </a:p>
          <a:p>
            <a:pPr>
              <a:buFont typeface="Wingdings" panose="05000000000000000000" pitchFamily="2" charset="2"/>
              <a:buChar char="v"/>
            </a:pPr>
            <a:r>
              <a:rPr lang="tr-TR" sz="1400" dirty="0" smtClean="0"/>
              <a:t>Ayaklar </a:t>
            </a:r>
            <a:r>
              <a:rPr lang="tr-TR" sz="1400" dirty="0"/>
              <a:t>tamamen yere veya bir ayaklığa basıyor</a:t>
            </a:r>
          </a:p>
        </p:txBody>
      </p:sp>
      <p:pic>
        <p:nvPicPr>
          <p:cNvPr id="16386" name="Picture 2" descr="http://www.bsm.gov.tr/ergonomi/images/pos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928" y="2945422"/>
            <a:ext cx="3294214" cy="3579081"/>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descr="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1" name="Picture 17"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3" name="Picture 19" descr="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4" name="Picture 20"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33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wheel(1)">
                                      <p:cBhvr>
                                        <p:cTn id="14" dur="2000"/>
                                        <p:tgtEl>
                                          <p:spTgt spid="1638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1000"/>
                                        <p:tgtEl>
                                          <p:spTgt spid="3">
                                            <p:txEl>
                                              <p:pRg st="8" end="8"/>
                                            </p:txEl>
                                          </p:spTgt>
                                        </p:tgtEl>
                                      </p:cBhvr>
                                    </p:animEffect>
                                    <p:anim calcmode="lin" valueType="num">
                                      <p:cBhvr>
                                        <p:cTn id="7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Effect transition="in" filter="fade">
                                      <p:cBhvr>
                                        <p:cTn id="82" dur="1000"/>
                                        <p:tgtEl>
                                          <p:spTgt spid="3">
                                            <p:txEl>
                                              <p:pRg st="9" end="9"/>
                                            </p:txEl>
                                          </p:spTgt>
                                        </p:tgtEl>
                                      </p:cBhvr>
                                    </p:animEffect>
                                    <p:anim calcmode="lin" valueType="num">
                                      <p:cBhvr>
                                        <p:cTn id="8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mUt\Desktop\AGRI.PNG"/>
          <p:cNvPicPr>
            <a:picLocks noChangeAspect="1" noChangeArrowheads="1"/>
          </p:cNvPicPr>
          <p:nvPr/>
        </p:nvPicPr>
        <p:blipFill>
          <a:blip r:embed="rId2"/>
          <a:srcRect/>
          <a:stretch>
            <a:fillRect/>
          </a:stretch>
        </p:blipFill>
        <p:spPr bwMode="auto">
          <a:xfrm>
            <a:off x="925477" y="757645"/>
            <a:ext cx="6749804" cy="606116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www.mebbilgisayarkursu.com/wp-content/uploads/2012/09/210510_bilsagli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069" y="1828800"/>
            <a:ext cx="6635931" cy="5018690"/>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smtClean="0"/>
              <a:t>BİLGİSAYAR KARŞISINDA DÜZGÜN OTURUŞ ŞEKLİ</a:t>
            </a:r>
            <a:endParaRPr lang="tr-TR" dirty="0"/>
          </a:p>
        </p:txBody>
      </p:sp>
      <p:sp>
        <p:nvSpPr>
          <p:cNvPr id="3" name="İçerik Yer Tutucusu 2"/>
          <p:cNvSpPr>
            <a:spLocks noGrp="1"/>
          </p:cNvSpPr>
          <p:nvPr>
            <p:ph idx="1"/>
          </p:nvPr>
        </p:nvSpPr>
        <p:spPr>
          <a:xfrm>
            <a:off x="1" y="3737977"/>
            <a:ext cx="2651760" cy="2411284"/>
          </a:xfrm>
        </p:spPr>
        <p:txBody>
          <a:bodyPr/>
          <a:lstStyle/>
          <a:p>
            <a:r>
              <a:rPr lang="tr-TR" dirty="0" smtClean="0"/>
              <a:t>Resimde bilgisayar karşısında oturan çocuğu inceleyelim.</a:t>
            </a:r>
          </a:p>
        </p:txBody>
      </p:sp>
    </p:spTree>
    <p:extLst>
      <p:ext uri="{BB962C8B-B14F-4D97-AF65-F5344CB8AC3E}">
        <p14:creationId xmlns:p14="http://schemas.microsoft.com/office/powerpoint/2010/main" val="29182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Effect transition="in" filter="wheel(1)">
                                      <p:cBhvr>
                                        <p:cTn id="14" dur="2000"/>
                                        <p:tgtEl>
                                          <p:spTgt spid="2253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176200"/>
            <a:ext cx="9143999" cy="568179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HER YERDE!</a:t>
            </a:r>
            <a:endParaRPr lang="tr-TR" dirty="0"/>
          </a:p>
        </p:txBody>
      </p:sp>
      <p:sp>
        <p:nvSpPr>
          <p:cNvPr id="3" name="İçerik Yer Tutucusu 2"/>
          <p:cNvSpPr>
            <a:spLocks noGrp="1"/>
          </p:cNvSpPr>
          <p:nvPr>
            <p:ph idx="1"/>
          </p:nvPr>
        </p:nvSpPr>
        <p:spPr>
          <a:xfrm>
            <a:off x="717452" y="2927351"/>
            <a:ext cx="3445554" cy="2896037"/>
          </a:xfrm>
        </p:spPr>
        <p:txBody>
          <a:bodyPr/>
          <a:lstStyle/>
          <a:p>
            <a:r>
              <a:rPr lang="tr-TR" dirty="0" smtClean="0"/>
              <a:t>Ödev </a:t>
            </a:r>
            <a:r>
              <a:rPr lang="tr-TR" dirty="0"/>
              <a:t>yapmaktan grafik çizmeye, uçak kullanmaktan süt sağmaya, tıptan ticarete, işte, okulda, evde her yerde kullandığımız bilgisayarların bize sunduğu yararları saymakla bitiremeyiz</a:t>
            </a:r>
            <a:r>
              <a:rPr lang="tr-TR" dirty="0" smtClean="0"/>
              <a:t>.</a:t>
            </a:r>
            <a:endParaRPr lang="tr-TR" dirty="0"/>
          </a:p>
        </p:txBody>
      </p:sp>
      <p:pic>
        <p:nvPicPr>
          <p:cNvPr id="1026" name="Picture 2" descr="http://3.bp.blogspot.com/_KbLvCmz5Yak/SXRrE4xJs1I/AAAAAAAABMY/W93h0T_wBY0/s320/bilgisayarkullan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916" y="2829869"/>
            <a:ext cx="3427093" cy="27649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933844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026498" y="2454099"/>
            <a:ext cx="7542736" cy="397031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tr-TR" sz="2800" b="1" dirty="0" smtClean="0">
                <a:effectLst>
                  <a:outerShdw blurRad="38100" dist="38100" dir="2700000" algn="tl">
                    <a:srgbClr val="000000">
                      <a:alpha val="43137"/>
                    </a:srgbClr>
                  </a:outerShdw>
                </a:effectLst>
              </a:rPr>
              <a:t>Aşağıdaki seçeneklerden hangisi iyi bir çalışma ortamı için gerekli olmayan bir özelliktir?</a:t>
            </a:r>
          </a:p>
          <a:p>
            <a:endParaRPr lang="tr-TR" sz="2800" dirty="0" smtClean="0"/>
          </a:p>
          <a:p>
            <a:r>
              <a:rPr lang="tr-TR" sz="2800" dirty="0" smtClean="0"/>
              <a:t>	</a:t>
            </a:r>
            <a:r>
              <a:rPr lang="tr-TR" sz="2800" b="1" dirty="0" smtClean="0">
                <a:effectLst>
                  <a:outerShdw blurRad="38100" dist="38100" dir="2700000" algn="tl">
                    <a:srgbClr val="000000">
                      <a:alpha val="43137"/>
                    </a:srgbClr>
                  </a:outerShdw>
                </a:effectLst>
              </a:rPr>
              <a:t>A) Klavye yerleşimi</a:t>
            </a:r>
          </a:p>
          <a:p>
            <a:r>
              <a:rPr lang="tr-TR" sz="2800" b="1" dirty="0" smtClean="0">
                <a:effectLst>
                  <a:outerShdw blurRad="38100" dist="38100" dir="2700000" algn="tl">
                    <a:srgbClr val="000000">
                      <a:alpha val="43137"/>
                    </a:srgbClr>
                  </a:outerShdw>
                </a:effectLst>
              </a:rPr>
              <a:t>	B) Yeterli ışık</a:t>
            </a:r>
          </a:p>
          <a:p>
            <a:r>
              <a:rPr lang="tr-TR" sz="2800" b="1" dirty="0" smtClean="0">
                <a:effectLst>
                  <a:outerShdw blurRad="38100" dist="38100" dir="2700000" algn="tl">
                    <a:srgbClr val="000000">
                      <a:alpha val="43137"/>
                    </a:srgbClr>
                  </a:outerShdw>
                </a:effectLst>
              </a:rPr>
              <a:t>	C) Havalandırma</a:t>
            </a:r>
          </a:p>
          <a:p>
            <a:r>
              <a:rPr lang="tr-TR" sz="2800" b="1" dirty="0" smtClean="0">
                <a:effectLst>
                  <a:outerShdw blurRad="38100" dist="38100" dir="2700000" algn="tl">
                    <a:srgbClr val="000000">
                      <a:alpha val="43137"/>
                    </a:srgbClr>
                  </a:outerShdw>
                </a:effectLst>
              </a:rPr>
              <a:t>	D) Geniş alan</a:t>
            </a:r>
          </a:p>
          <a:p>
            <a:r>
              <a:rPr lang="tr-TR" sz="2800" b="1" dirty="0" smtClean="0">
                <a:effectLst>
                  <a:outerShdw blurRad="38100" dist="38100" dir="2700000" algn="tl">
                    <a:srgbClr val="000000">
                      <a:alpha val="43137"/>
                    </a:srgbClr>
                  </a:outerShdw>
                </a:effectLst>
              </a:rPr>
              <a:t>	E) Kullanılan ekran</a:t>
            </a:r>
          </a:p>
        </p:txBody>
      </p:sp>
      <p:sp>
        <p:nvSpPr>
          <p:cNvPr id="7" name="6 Metin kutusu"/>
          <p:cNvSpPr txBox="1"/>
          <p:nvPr/>
        </p:nvSpPr>
        <p:spPr>
          <a:xfrm>
            <a:off x="2011680" y="1058091"/>
            <a:ext cx="4650377" cy="477054"/>
          </a:xfrm>
          <a:prstGeom prst="rect">
            <a:avLst/>
          </a:prstGeom>
          <a:noFill/>
        </p:spPr>
        <p:txBody>
          <a:bodyPr wrap="square" rtlCol="0">
            <a:spAutoFit/>
          </a:bodyPr>
          <a:lstStyle/>
          <a:p>
            <a:r>
              <a:rPr lang="tr-TR" sz="2500" dirty="0" smtClean="0">
                <a:solidFill>
                  <a:schemeClr val="bg1"/>
                </a:solidFill>
              </a:rPr>
              <a:t>SORU--1</a:t>
            </a:r>
            <a:endParaRPr lang="tr-TR" sz="25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011680" y="1058091"/>
            <a:ext cx="4650377" cy="477054"/>
          </a:xfrm>
          <a:prstGeom prst="rect">
            <a:avLst/>
          </a:prstGeom>
          <a:noFill/>
        </p:spPr>
        <p:txBody>
          <a:bodyPr wrap="square" rtlCol="0">
            <a:spAutoFit/>
          </a:bodyPr>
          <a:lstStyle/>
          <a:p>
            <a:r>
              <a:rPr lang="tr-TR" sz="2500" dirty="0" smtClean="0">
                <a:solidFill>
                  <a:schemeClr val="bg1"/>
                </a:solidFill>
              </a:rPr>
              <a:t>SORU--2</a:t>
            </a:r>
            <a:endParaRPr lang="tr-TR" sz="2500" dirty="0">
              <a:solidFill>
                <a:schemeClr val="bg1"/>
              </a:solidFill>
            </a:endParaRPr>
          </a:p>
        </p:txBody>
      </p:sp>
      <p:sp>
        <p:nvSpPr>
          <p:cNvPr id="5" name="4 Metin kutusu"/>
          <p:cNvSpPr txBox="1"/>
          <p:nvPr/>
        </p:nvSpPr>
        <p:spPr>
          <a:xfrm>
            <a:off x="679269" y="2194558"/>
            <a:ext cx="7942217" cy="490903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3000" b="1" dirty="0" smtClean="0">
                <a:effectLst>
                  <a:outerShdw blurRad="38100" dist="38100" dir="2700000" algn="tl">
                    <a:srgbClr val="000000">
                      <a:alpha val="43137"/>
                    </a:srgbClr>
                  </a:outerShdw>
                </a:effectLst>
              </a:rPr>
              <a:t>Bilgisayar kullanımı sırasında oluşabilecek sağlık sorunları arasında aşağıdakilerden hangisi </a:t>
            </a:r>
            <a:r>
              <a:rPr lang="tr-TR" sz="3000" b="1" u="sng" dirty="0" smtClean="0">
                <a:effectLst>
                  <a:outerShdw blurRad="38100" dist="38100" dir="2700000" algn="tl">
                    <a:srgbClr val="000000">
                      <a:alpha val="43137"/>
                    </a:srgbClr>
                  </a:outerShdw>
                </a:effectLst>
              </a:rPr>
              <a:t>yer almaz?</a:t>
            </a:r>
            <a:endParaRPr lang="tr-TR" sz="800" b="1" u="sng" dirty="0" smtClean="0">
              <a:effectLst>
                <a:outerShdw blurRad="38100" dist="38100" dir="2700000" algn="tl">
                  <a:srgbClr val="000000">
                    <a:alpha val="43137"/>
                  </a:srgbClr>
                </a:outerShdw>
              </a:effectLst>
            </a:endParaRPr>
          </a:p>
          <a:p>
            <a:endParaRPr lang="tr-TR" sz="3000" b="1" u="sng" dirty="0" smtClean="0">
              <a:effectLst>
                <a:outerShdw blurRad="38100" dist="38100" dir="2700000" algn="tl">
                  <a:srgbClr val="000000">
                    <a:alpha val="43137"/>
                  </a:srgbClr>
                </a:outerShdw>
              </a:effectLst>
            </a:endParaRPr>
          </a:p>
          <a:p>
            <a:r>
              <a:rPr lang="tr-TR" sz="3500" b="1" dirty="0" smtClean="0">
                <a:effectLst>
                  <a:outerShdw blurRad="38100" dist="38100" dir="2700000" algn="tl">
                    <a:srgbClr val="000000">
                      <a:alpha val="43137"/>
                    </a:srgbClr>
                  </a:outerShdw>
                </a:effectLst>
              </a:rPr>
              <a:t>	A) Göz problemi</a:t>
            </a:r>
          </a:p>
          <a:p>
            <a:r>
              <a:rPr lang="tr-TR" sz="3500" b="1" dirty="0" smtClean="0">
                <a:effectLst>
                  <a:outerShdw blurRad="38100" dist="38100" dir="2700000" algn="tl">
                    <a:srgbClr val="000000">
                      <a:alpha val="43137"/>
                    </a:srgbClr>
                  </a:outerShdw>
                </a:effectLst>
              </a:rPr>
              <a:t>	B) Duruş bozukluğu</a:t>
            </a:r>
          </a:p>
          <a:p>
            <a:r>
              <a:rPr lang="tr-TR" sz="3500" b="1" dirty="0" smtClean="0">
                <a:effectLst>
                  <a:outerShdw blurRad="38100" dist="38100" dir="2700000" algn="tl">
                    <a:srgbClr val="000000">
                      <a:alpha val="43137"/>
                    </a:srgbClr>
                  </a:outerShdw>
                </a:effectLst>
              </a:rPr>
              <a:t>	C) İşitme problemi</a:t>
            </a:r>
          </a:p>
          <a:p>
            <a:r>
              <a:rPr lang="tr-TR" sz="3500" b="1" dirty="0" smtClean="0">
                <a:effectLst>
                  <a:outerShdw blurRad="38100" dist="38100" dir="2700000" algn="tl">
                    <a:srgbClr val="000000">
                      <a:alpha val="43137"/>
                    </a:srgbClr>
                  </a:outerShdw>
                </a:effectLst>
              </a:rPr>
              <a:t>	D) Bel ağrıları</a:t>
            </a:r>
          </a:p>
          <a:p>
            <a:r>
              <a:rPr lang="tr-TR" sz="3500" b="1" dirty="0" smtClean="0">
                <a:effectLst>
                  <a:outerShdw blurRad="38100" dist="38100" dir="2700000" algn="tl">
                    <a:srgbClr val="000000">
                      <a:alpha val="43137"/>
                    </a:srgbClr>
                  </a:outerShdw>
                </a:effectLst>
              </a:rPr>
              <a:t>	E) Boyun ağrıları</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123406" y="2181498"/>
            <a:ext cx="7210697" cy="440120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tr-TR" sz="2800" b="1" dirty="0" smtClean="0">
                <a:effectLst>
                  <a:outerShdw blurRad="38100" dist="38100" dir="2700000" algn="tl">
                    <a:srgbClr val="000000">
                      <a:alpha val="43137"/>
                    </a:srgbClr>
                  </a:outerShdw>
                </a:effectLst>
              </a:rPr>
              <a:t>Bilgisayar başında bir saatlik çalışma sonrası ne kadar zamanlık dinlenme yeterli olur?</a:t>
            </a:r>
          </a:p>
          <a:p>
            <a:endParaRPr lang="tr-TR" sz="2800" b="1" dirty="0" smtClean="0">
              <a:effectLst>
                <a:outerShdw blurRad="38100" dist="38100" dir="2700000" algn="tl">
                  <a:srgbClr val="000000">
                    <a:alpha val="43137"/>
                  </a:srgbClr>
                </a:outerShdw>
              </a:effectLst>
            </a:endParaRPr>
          </a:p>
          <a:p>
            <a:r>
              <a:rPr lang="tr-TR" sz="2800" b="1" dirty="0" smtClean="0">
                <a:effectLst>
                  <a:outerShdw blurRad="38100" dist="38100" dir="2700000" algn="tl">
                    <a:srgbClr val="000000">
                      <a:alpha val="43137"/>
                    </a:srgbClr>
                  </a:outerShdw>
                </a:effectLst>
              </a:rPr>
              <a:t>	A) 5-15 </a:t>
            </a:r>
            <a:r>
              <a:rPr lang="tr-TR" sz="2800" b="1" dirty="0" err="1" smtClean="0">
                <a:effectLst>
                  <a:outerShdw blurRad="38100" dist="38100" dir="2700000" algn="tl">
                    <a:srgbClr val="000000">
                      <a:alpha val="43137"/>
                    </a:srgbClr>
                  </a:outerShdw>
                </a:effectLst>
              </a:rPr>
              <a:t>dk</a:t>
            </a:r>
            <a:r>
              <a:rPr lang="tr-TR" sz="2800" b="1" dirty="0" smtClean="0">
                <a:effectLst>
                  <a:outerShdw blurRad="38100" dist="38100" dir="2700000" algn="tl">
                    <a:srgbClr val="000000">
                      <a:alpha val="43137"/>
                    </a:srgbClr>
                  </a:outerShdw>
                </a:effectLst>
              </a:rPr>
              <a:t>.</a:t>
            </a:r>
          </a:p>
          <a:p>
            <a:r>
              <a:rPr lang="tr-TR" sz="2800" b="1" dirty="0" smtClean="0">
                <a:effectLst>
                  <a:outerShdw blurRad="38100" dist="38100" dir="2700000" algn="tl">
                    <a:srgbClr val="000000">
                      <a:alpha val="43137"/>
                    </a:srgbClr>
                  </a:outerShdw>
                </a:effectLst>
              </a:rPr>
              <a:t>	B) 15-25 </a:t>
            </a:r>
            <a:r>
              <a:rPr lang="tr-TR" sz="2800" b="1" dirty="0" err="1" smtClean="0">
                <a:effectLst>
                  <a:outerShdw blurRad="38100" dist="38100" dir="2700000" algn="tl">
                    <a:srgbClr val="000000">
                      <a:alpha val="43137"/>
                    </a:srgbClr>
                  </a:outerShdw>
                </a:effectLst>
              </a:rPr>
              <a:t>dk</a:t>
            </a:r>
            <a:r>
              <a:rPr lang="tr-TR" sz="2800" b="1" dirty="0" smtClean="0">
                <a:effectLst>
                  <a:outerShdw blurRad="38100" dist="38100" dir="2700000" algn="tl">
                    <a:srgbClr val="000000">
                      <a:alpha val="43137"/>
                    </a:srgbClr>
                  </a:outerShdw>
                </a:effectLst>
              </a:rPr>
              <a:t>.</a:t>
            </a:r>
          </a:p>
          <a:p>
            <a:r>
              <a:rPr lang="tr-TR" sz="2800" b="1" dirty="0" smtClean="0">
                <a:effectLst>
                  <a:outerShdw blurRad="38100" dist="38100" dir="2700000" algn="tl">
                    <a:srgbClr val="000000">
                      <a:alpha val="43137"/>
                    </a:srgbClr>
                  </a:outerShdw>
                </a:effectLst>
              </a:rPr>
              <a:t>	C) 25-35 </a:t>
            </a:r>
            <a:r>
              <a:rPr lang="tr-TR" sz="2800" b="1" dirty="0" err="1" smtClean="0">
                <a:effectLst>
                  <a:outerShdw blurRad="38100" dist="38100" dir="2700000" algn="tl">
                    <a:srgbClr val="000000">
                      <a:alpha val="43137"/>
                    </a:srgbClr>
                  </a:outerShdw>
                </a:effectLst>
              </a:rPr>
              <a:t>dk</a:t>
            </a:r>
            <a:r>
              <a:rPr lang="tr-TR" sz="2800" b="1" dirty="0" smtClean="0">
                <a:effectLst>
                  <a:outerShdw blurRad="38100" dist="38100" dir="2700000" algn="tl">
                    <a:srgbClr val="000000">
                      <a:alpha val="43137"/>
                    </a:srgbClr>
                  </a:outerShdw>
                </a:effectLst>
              </a:rPr>
              <a:t>.</a:t>
            </a:r>
          </a:p>
          <a:p>
            <a:r>
              <a:rPr lang="tr-TR" sz="2800" b="1" dirty="0" smtClean="0">
                <a:effectLst>
                  <a:outerShdw blurRad="38100" dist="38100" dir="2700000" algn="tl">
                    <a:srgbClr val="000000">
                      <a:alpha val="43137"/>
                    </a:srgbClr>
                  </a:outerShdw>
                </a:effectLst>
              </a:rPr>
              <a:t>	D) 35-45 </a:t>
            </a:r>
            <a:r>
              <a:rPr lang="tr-TR" sz="2800" b="1" dirty="0" err="1" smtClean="0">
                <a:effectLst>
                  <a:outerShdw blurRad="38100" dist="38100" dir="2700000" algn="tl">
                    <a:srgbClr val="000000">
                      <a:alpha val="43137"/>
                    </a:srgbClr>
                  </a:outerShdw>
                </a:effectLst>
              </a:rPr>
              <a:t>dk</a:t>
            </a:r>
            <a:r>
              <a:rPr lang="tr-TR" sz="2800" b="1" dirty="0" smtClean="0">
                <a:effectLst>
                  <a:outerShdw blurRad="38100" dist="38100" dir="2700000" algn="tl">
                    <a:srgbClr val="000000">
                      <a:alpha val="43137"/>
                    </a:srgbClr>
                  </a:outerShdw>
                </a:effectLst>
              </a:rPr>
              <a:t>.</a:t>
            </a:r>
          </a:p>
          <a:p>
            <a:r>
              <a:rPr lang="tr-TR" sz="2800" b="1" dirty="0" smtClean="0">
                <a:effectLst>
                  <a:outerShdw blurRad="38100" dist="38100" dir="2700000" algn="tl">
                    <a:srgbClr val="000000">
                      <a:alpha val="43137"/>
                    </a:srgbClr>
                  </a:outerShdw>
                </a:effectLst>
              </a:rPr>
              <a:t>	E) 45-55 </a:t>
            </a:r>
            <a:r>
              <a:rPr lang="tr-TR" sz="2800" b="1" dirty="0" err="1" smtClean="0">
                <a:effectLst>
                  <a:outerShdw blurRad="38100" dist="38100" dir="2700000" algn="tl">
                    <a:srgbClr val="000000">
                      <a:alpha val="43137"/>
                    </a:srgbClr>
                  </a:outerShdw>
                </a:effectLst>
              </a:rPr>
              <a:t>dk</a:t>
            </a:r>
            <a:r>
              <a:rPr lang="tr-TR" sz="2800" b="1" dirty="0" smtClean="0">
                <a:effectLst>
                  <a:outerShdw blurRad="38100" dist="38100" dir="2700000" algn="tl">
                    <a:srgbClr val="000000">
                      <a:alpha val="43137"/>
                    </a:srgbClr>
                  </a:outerShdw>
                </a:effectLst>
              </a:rPr>
              <a:t>.</a:t>
            </a:r>
          </a:p>
          <a:p>
            <a:endParaRPr lang="tr-TR" sz="2800" dirty="0"/>
          </a:p>
        </p:txBody>
      </p:sp>
      <p:sp>
        <p:nvSpPr>
          <p:cNvPr id="5" name="4 Metin kutusu"/>
          <p:cNvSpPr txBox="1"/>
          <p:nvPr/>
        </p:nvSpPr>
        <p:spPr>
          <a:xfrm>
            <a:off x="2011680" y="1058091"/>
            <a:ext cx="4650377" cy="477054"/>
          </a:xfrm>
          <a:prstGeom prst="rect">
            <a:avLst/>
          </a:prstGeom>
          <a:noFill/>
        </p:spPr>
        <p:txBody>
          <a:bodyPr wrap="square" rtlCol="0">
            <a:spAutoFit/>
          </a:bodyPr>
          <a:lstStyle/>
          <a:p>
            <a:r>
              <a:rPr lang="tr-TR" sz="2500" dirty="0" smtClean="0">
                <a:solidFill>
                  <a:schemeClr val="bg1"/>
                </a:solidFill>
              </a:rPr>
              <a:t>SORU--3</a:t>
            </a:r>
            <a:endParaRPr lang="tr-TR" sz="25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011680" y="1058091"/>
            <a:ext cx="4650377" cy="477054"/>
          </a:xfrm>
          <a:prstGeom prst="rect">
            <a:avLst/>
          </a:prstGeom>
          <a:noFill/>
        </p:spPr>
        <p:txBody>
          <a:bodyPr wrap="square" rtlCol="0">
            <a:spAutoFit/>
          </a:bodyPr>
          <a:lstStyle/>
          <a:p>
            <a:r>
              <a:rPr lang="tr-TR" sz="2500" dirty="0" smtClean="0">
                <a:solidFill>
                  <a:schemeClr val="bg1"/>
                </a:solidFill>
              </a:rPr>
              <a:t>SORU--4</a:t>
            </a:r>
            <a:endParaRPr lang="tr-TR" sz="2500" dirty="0">
              <a:solidFill>
                <a:schemeClr val="bg1"/>
              </a:solidFill>
            </a:endParaRPr>
          </a:p>
        </p:txBody>
      </p:sp>
      <p:sp>
        <p:nvSpPr>
          <p:cNvPr id="5" name="4 Metin kutusu"/>
          <p:cNvSpPr txBox="1"/>
          <p:nvPr/>
        </p:nvSpPr>
        <p:spPr>
          <a:xfrm>
            <a:off x="901337" y="2547257"/>
            <a:ext cx="8059783" cy="332398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3000" b="1" dirty="0" smtClean="0">
                <a:effectLst>
                  <a:outerShdw blurRad="38100" dist="38100" dir="2700000" algn="tl">
                    <a:srgbClr val="000000">
                      <a:alpha val="43137"/>
                    </a:srgbClr>
                  </a:outerShdw>
                </a:effectLst>
              </a:rPr>
              <a:t>Bilgisayar kullanırken ekran ile göz arasındaki mesafe kaç cm olmalıdır?</a:t>
            </a:r>
          </a:p>
          <a:p>
            <a:endParaRPr lang="tr-TR" sz="3000" b="1" dirty="0" smtClean="0">
              <a:effectLst>
                <a:outerShdw blurRad="38100" dist="38100" dir="2700000" algn="tl">
                  <a:srgbClr val="000000">
                    <a:alpha val="43137"/>
                  </a:srgbClr>
                </a:outerShdw>
              </a:effectLst>
            </a:endParaRPr>
          </a:p>
          <a:p>
            <a:r>
              <a:rPr lang="tr-TR" sz="3000" b="1" dirty="0" smtClean="0">
                <a:effectLst>
                  <a:outerShdw blurRad="38100" dist="38100" dir="2700000" algn="tl">
                    <a:srgbClr val="000000">
                      <a:alpha val="43137"/>
                    </a:srgbClr>
                  </a:outerShdw>
                </a:effectLst>
              </a:rPr>
              <a:t>A)  20-30  cm</a:t>
            </a:r>
          </a:p>
          <a:p>
            <a:r>
              <a:rPr lang="tr-TR" sz="3000" b="1" dirty="0" smtClean="0">
                <a:effectLst>
                  <a:outerShdw blurRad="38100" dist="38100" dir="2700000" algn="tl">
                    <a:srgbClr val="000000">
                      <a:alpha val="43137"/>
                    </a:srgbClr>
                  </a:outerShdw>
                </a:effectLst>
              </a:rPr>
              <a:t>B)   80-120 cm</a:t>
            </a:r>
          </a:p>
          <a:p>
            <a:r>
              <a:rPr lang="tr-TR" sz="3000" b="1" dirty="0" smtClean="0">
                <a:effectLst>
                  <a:outerShdw blurRad="38100" dist="38100" dir="2700000" algn="tl">
                    <a:srgbClr val="000000">
                      <a:alpha val="43137"/>
                    </a:srgbClr>
                  </a:outerShdw>
                </a:effectLst>
              </a:rPr>
              <a:t>C) 40-80 cm </a:t>
            </a:r>
          </a:p>
          <a:p>
            <a:r>
              <a:rPr lang="tr-TR" sz="3000" b="1" dirty="0" smtClean="0">
                <a:effectLst>
                  <a:outerShdw blurRad="38100" dist="38100" dir="2700000" algn="tl">
                    <a:srgbClr val="000000">
                      <a:alpha val="43137"/>
                    </a:srgbClr>
                  </a:outerShdw>
                </a:effectLst>
              </a:rPr>
              <a:t>D)  30-40 cm</a:t>
            </a:r>
            <a:endParaRPr lang="tr-TR" sz="30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a:t>
            </a:r>
            <a:endParaRPr lang="tr-TR" dirty="0"/>
          </a:p>
        </p:txBody>
      </p:sp>
      <p:sp>
        <p:nvSpPr>
          <p:cNvPr id="3" name="İçerik Yer Tutucusu 2"/>
          <p:cNvSpPr>
            <a:spLocks noGrp="1"/>
          </p:cNvSpPr>
          <p:nvPr>
            <p:ph idx="1"/>
          </p:nvPr>
        </p:nvSpPr>
        <p:spPr>
          <a:xfrm>
            <a:off x="3059997" y="3233783"/>
            <a:ext cx="6345260" cy="789577"/>
          </a:xfrm>
        </p:spPr>
        <p:txBody>
          <a:bodyPr/>
          <a:lstStyle/>
          <a:p>
            <a:r>
              <a:rPr lang="tr-TR" dirty="0" smtClean="0"/>
              <a:t> Teşekkür ederim.</a:t>
            </a:r>
          </a:p>
        </p:txBody>
      </p:sp>
    </p:spTree>
    <p:extLst>
      <p:ext uri="{BB962C8B-B14F-4D97-AF65-F5344CB8AC3E}">
        <p14:creationId xmlns:p14="http://schemas.microsoft.com/office/powerpoint/2010/main" val="27083986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VE SAĞLIK</a:t>
            </a:r>
            <a:endParaRPr lang="tr-TR" dirty="0"/>
          </a:p>
        </p:txBody>
      </p:sp>
      <p:sp>
        <p:nvSpPr>
          <p:cNvPr id="3" name="İçerik Yer Tutucusu 2"/>
          <p:cNvSpPr>
            <a:spLocks noGrp="1"/>
          </p:cNvSpPr>
          <p:nvPr>
            <p:ph idx="1"/>
          </p:nvPr>
        </p:nvSpPr>
        <p:spPr>
          <a:xfrm>
            <a:off x="4826977" y="2429901"/>
            <a:ext cx="3768383" cy="4023360"/>
          </a:xfrm>
        </p:spPr>
        <p:txBody>
          <a:bodyPr/>
          <a:lstStyle/>
          <a:p>
            <a:r>
              <a:rPr lang="tr-TR" dirty="0" smtClean="0"/>
              <a:t>Bilgisayarların</a:t>
            </a:r>
            <a:r>
              <a:rPr lang="tr-TR" dirty="0"/>
              <a:t>, bilinçsizce ve uzun süre kullanıldığı zaman sağlık sorunlarına neden olabildiği de bir gerçek. </a:t>
            </a:r>
            <a:endParaRPr lang="tr-TR" dirty="0" smtClean="0"/>
          </a:p>
          <a:p>
            <a:r>
              <a:rPr lang="tr-TR" dirty="0" smtClean="0"/>
              <a:t>Bu </a:t>
            </a:r>
            <a:r>
              <a:rPr lang="tr-TR" dirty="0"/>
              <a:t>sağlık sorunları kimilerinde </a:t>
            </a:r>
            <a:r>
              <a:rPr lang="tr-TR" b="1" dirty="0"/>
              <a:t>ellerde, bileklerde, kollarda, omuzlarda, boyunda ve sırtta ağrı, tutulma </a:t>
            </a:r>
            <a:r>
              <a:rPr lang="tr-TR" dirty="0"/>
              <a:t>veya </a:t>
            </a:r>
            <a:r>
              <a:rPr lang="tr-TR" b="1" dirty="0"/>
              <a:t>kasılmayla</a:t>
            </a:r>
            <a:r>
              <a:rPr lang="tr-TR" dirty="0"/>
              <a:t> kendini gösterirken, kimilerinde </a:t>
            </a:r>
            <a:r>
              <a:rPr lang="tr-TR" b="1" dirty="0"/>
              <a:t>halsizlik</a:t>
            </a:r>
            <a:r>
              <a:rPr lang="tr-TR" dirty="0"/>
              <a:t>, </a:t>
            </a:r>
            <a:r>
              <a:rPr lang="tr-TR" b="1" dirty="0"/>
              <a:t>isteksizlik</a:t>
            </a:r>
            <a:r>
              <a:rPr lang="tr-TR" dirty="0"/>
              <a:t> ve </a:t>
            </a:r>
            <a:r>
              <a:rPr lang="tr-TR" b="1" dirty="0"/>
              <a:t>görme bozuklukları </a:t>
            </a:r>
            <a:r>
              <a:rPr lang="tr-TR" dirty="0"/>
              <a:t>olarak ortaya çıkabiliyor.</a:t>
            </a:r>
          </a:p>
        </p:txBody>
      </p:sp>
      <p:pic>
        <p:nvPicPr>
          <p:cNvPr id="2050" name="Picture 2" descr="http://tx.english-ch.com/teacher/bien/computer-st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83" y="3256085"/>
            <a:ext cx="3861157" cy="2370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07217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mUt\Desktop\AGRI.PNG"/>
          <p:cNvPicPr>
            <a:picLocks noChangeAspect="1" noChangeArrowheads="1"/>
          </p:cNvPicPr>
          <p:nvPr/>
        </p:nvPicPr>
        <p:blipFill>
          <a:blip r:embed="rId2"/>
          <a:srcRect/>
          <a:stretch>
            <a:fillRect/>
          </a:stretch>
        </p:blipFill>
        <p:spPr bwMode="auto">
          <a:xfrm>
            <a:off x="509451" y="870039"/>
            <a:ext cx="8164286" cy="598796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BAŞINDA İKEN..</a:t>
            </a:r>
            <a:endParaRPr lang="tr-TR" dirty="0"/>
          </a:p>
        </p:txBody>
      </p:sp>
      <p:sp>
        <p:nvSpPr>
          <p:cNvPr id="3" name="İçerik Yer Tutucusu 2"/>
          <p:cNvSpPr>
            <a:spLocks noGrp="1"/>
          </p:cNvSpPr>
          <p:nvPr>
            <p:ph idx="1"/>
          </p:nvPr>
        </p:nvSpPr>
        <p:spPr>
          <a:xfrm>
            <a:off x="4299439" y="2505157"/>
            <a:ext cx="4313506" cy="4023360"/>
          </a:xfrm>
        </p:spPr>
        <p:txBody>
          <a:bodyPr/>
          <a:lstStyle/>
          <a:p>
            <a:r>
              <a:rPr lang="tr-TR" dirty="0"/>
              <a:t>Birçok kişi bilgisayar başında iken, nasıl oturduğunu çoktan unutmuş, </a:t>
            </a:r>
            <a:r>
              <a:rPr lang="tr-TR" b="1" dirty="0"/>
              <a:t>sırt öne eğilmiş</a:t>
            </a:r>
            <a:r>
              <a:rPr lang="tr-TR" dirty="0"/>
              <a:t>, eller klavye ya da fare üstünde, </a:t>
            </a:r>
            <a:r>
              <a:rPr lang="tr-TR" b="1" dirty="0"/>
              <a:t>gözleri ekrana kilitlenmiş</a:t>
            </a:r>
            <a:r>
              <a:rPr lang="tr-TR" dirty="0"/>
              <a:t> vaziyette zamanın ne kadar </a:t>
            </a:r>
            <a:r>
              <a:rPr lang="tr-TR" b="1" dirty="0"/>
              <a:t>hızlı</a:t>
            </a:r>
            <a:r>
              <a:rPr lang="tr-TR" dirty="0"/>
              <a:t> geçtiğinden habersizdir. </a:t>
            </a:r>
            <a:endParaRPr lang="tr-TR" dirty="0" smtClean="0"/>
          </a:p>
          <a:p>
            <a:r>
              <a:rPr lang="tr-TR" dirty="0" smtClean="0"/>
              <a:t>Ancak </a:t>
            </a:r>
            <a:r>
              <a:rPr lang="tr-TR" dirty="0"/>
              <a:t>bilgisayar başından kalktıklarında; gözlerinde </a:t>
            </a:r>
            <a:r>
              <a:rPr lang="tr-TR" b="1" dirty="0"/>
              <a:t>yanma</a:t>
            </a:r>
            <a:r>
              <a:rPr lang="tr-TR" dirty="0"/>
              <a:t>, boyun kaslarında </a:t>
            </a:r>
            <a:r>
              <a:rPr lang="tr-TR" b="1" dirty="0"/>
              <a:t>ağrı</a:t>
            </a:r>
            <a:r>
              <a:rPr lang="tr-TR" dirty="0"/>
              <a:t> ve sertleşme, elde </a:t>
            </a:r>
            <a:r>
              <a:rPr lang="tr-TR" b="1" dirty="0"/>
              <a:t>uyuşukluk</a:t>
            </a:r>
            <a:r>
              <a:rPr lang="tr-TR" dirty="0"/>
              <a:t>, </a:t>
            </a:r>
            <a:r>
              <a:rPr lang="tr-TR" b="1" dirty="0"/>
              <a:t>yorgunluk</a:t>
            </a:r>
            <a:r>
              <a:rPr lang="tr-TR" dirty="0"/>
              <a:t> gibi şikâyetlerden söz etmeye başlarlar.</a:t>
            </a:r>
          </a:p>
        </p:txBody>
      </p:sp>
      <p:pic>
        <p:nvPicPr>
          <p:cNvPr id="3074" name="Picture 2" descr="http://media.dunyabulteni.net/250x190/2011/03/31/bilgisayar-goz-yorgunl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1" y="2901462"/>
            <a:ext cx="3325250" cy="2681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68192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heel(1)">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ctechnotes.com/wp-content/uploads/2009/07/killing-compu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366" y="3459041"/>
            <a:ext cx="3829050" cy="2733676"/>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smtClean="0"/>
              <a:t>PEKİ NE YAPMALIYIZ?</a:t>
            </a:r>
            <a:endParaRPr lang="tr-TR" dirty="0"/>
          </a:p>
        </p:txBody>
      </p:sp>
      <p:sp>
        <p:nvSpPr>
          <p:cNvPr id="3" name="İçerik Yer Tutucusu 2"/>
          <p:cNvSpPr>
            <a:spLocks noGrp="1"/>
          </p:cNvSpPr>
          <p:nvPr>
            <p:ph idx="1"/>
          </p:nvPr>
        </p:nvSpPr>
        <p:spPr/>
        <p:txBody>
          <a:bodyPr/>
          <a:lstStyle/>
          <a:p>
            <a:r>
              <a:rPr lang="tr-TR" dirty="0"/>
              <a:t>Yanlış bilgisayar kullanımından kaynaklanan sağlık sorunlarından etkilenmek istemiyorsanız, bilgisayar kullanırken dikkat etmeniz gereken bazı kurallar </a:t>
            </a:r>
            <a:r>
              <a:rPr lang="tr-TR" dirty="0" smtClean="0"/>
              <a:t>var..</a:t>
            </a:r>
            <a:endParaRPr lang="tr-TR" dirty="0"/>
          </a:p>
          <a:p>
            <a:pPr marL="0" indent="0">
              <a:buNone/>
            </a:pPr>
            <a:r>
              <a:rPr lang="tr-TR" dirty="0"/>
              <a:t/>
            </a:r>
            <a:br>
              <a:rPr lang="tr-TR" dirty="0"/>
            </a:b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245" y="3758712"/>
            <a:ext cx="1630973" cy="2329962"/>
          </a:xfrm>
          <a:prstGeom prst="rect">
            <a:avLst/>
          </a:prstGeom>
        </p:spPr>
      </p:pic>
    </p:spTree>
    <p:extLst>
      <p:ext uri="{BB962C8B-B14F-4D97-AF65-F5344CB8AC3E}">
        <p14:creationId xmlns:p14="http://schemas.microsoft.com/office/powerpoint/2010/main" val="34793494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heel(1)">
                                      <p:cBhvr>
                                        <p:cTn id="19" dur="2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SATIN ALIRKEN…</a:t>
            </a:r>
            <a:endParaRPr lang="tr-TR" dirty="0"/>
          </a:p>
        </p:txBody>
      </p:sp>
      <p:sp>
        <p:nvSpPr>
          <p:cNvPr id="3" name="İçerik Yer Tutucusu 2"/>
          <p:cNvSpPr>
            <a:spLocks noGrp="1"/>
          </p:cNvSpPr>
          <p:nvPr>
            <p:ph idx="1"/>
          </p:nvPr>
        </p:nvSpPr>
        <p:spPr>
          <a:xfrm>
            <a:off x="4255477" y="2848708"/>
            <a:ext cx="4172829" cy="3442417"/>
          </a:xfrm>
        </p:spPr>
        <p:txBody>
          <a:bodyPr/>
          <a:lstStyle/>
          <a:p>
            <a:r>
              <a:rPr lang="tr-TR" dirty="0"/>
              <a:t>Bilgisayar satın alırken işlemcisinin, </a:t>
            </a:r>
            <a:r>
              <a:rPr lang="tr-TR" dirty="0" smtClean="0"/>
              <a:t>bellek kapasitesinin </a:t>
            </a:r>
            <a:r>
              <a:rPr lang="tr-TR" dirty="0"/>
              <a:t>veya çoklu ortam özelliklerinin yanında bilgisayar monitörünün ne kadar radyasyon yaydığı, klavye ve faresinin ergonomik olup olmadığı gibi konulara da dikkat edin.</a:t>
            </a:r>
          </a:p>
        </p:txBody>
      </p:sp>
      <p:pic>
        <p:nvPicPr>
          <p:cNvPr id="5122" name="Picture 2" descr="http://mysomuchworld.com/wp-content/uploads/2013/03/buying-compu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37" y="284870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25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heel(1)">
                                      <p:cBhvr>
                                        <p:cTn id="14" dur="2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ORTAMI HAVALANDIRIN</a:t>
            </a:r>
            <a:endParaRPr lang="tr-TR" dirty="0"/>
          </a:p>
        </p:txBody>
      </p:sp>
      <p:sp>
        <p:nvSpPr>
          <p:cNvPr id="3" name="İçerik Yer Tutucusu 2"/>
          <p:cNvSpPr>
            <a:spLocks noGrp="1"/>
          </p:cNvSpPr>
          <p:nvPr>
            <p:ph idx="1"/>
          </p:nvPr>
        </p:nvSpPr>
        <p:spPr>
          <a:xfrm>
            <a:off x="822960" y="2989384"/>
            <a:ext cx="2966526" cy="2879709"/>
          </a:xfrm>
        </p:spPr>
        <p:txBody>
          <a:bodyPr/>
          <a:lstStyle/>
          <a:p>
            <a:r>
              <a:rPr lang="tr-TR" dirty="0"/>
              <a:t>Bilgisayarın bulunduğu mekânın havasının mutlaka belli aralıklarla nemlendirilmesini sağlayın</a:t>
            </a:r>
            <a:r>
              <a:rPr lang="tr-TR" dirty="0" smtClean="0"/>
              <a:t>.</a:t>
            </a:r>
            <a:r>
              <a:rPr lang="tr-TR" dirty="0"/>
              <a:t/>
            </a:r>
            <a:br>
              <a:rPr lang="tr-TR" dirty="0"/>
            </a:br>
            <a:endParaRPr lang="tr-TR" dirty="0"/>
          </a:p>
        </p:txBody>
      </p:sp>
      <p:pic>
        <p:nvPicPr>
          <p:cNvPr id="6146" name="Picture 2" descr="http://www.momtoob.com/wp-content/uploads/2013/03/Extraordinary-teen-room-ideas-with-red-white-wall-bed-pillow-blanket-table-chair-personal-computer-cabinet-book-cuboard-window-curt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536" y="2699880"/>
            <a:ext cx="4131163" cy="3169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47902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wheel(1)">
                                      <p:cBhvr>
                                        <p:cTn id="14" dur="20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642551"/>
            <a:ext cx="7916594" cy="1094810"/>
          </a:xfrm>
        </p:spPr>
        <p:txBody>
          <a:bodyPr>
            <a:normAutofit/>
          </a:bodyPr>
          <a:lstStyle/>
          <a:p>
            <a:r>
              <a:rPr lang="tr-TR" sz="3600" dirty="0" smtClean="0"/>
              <a:t>ÇALIŞMA ORTAMINI DÜZENLEYİN</a:t>
            </a:r>
            <a:endParaRPr lang="tr-TR" sz="3600" dirty="0"/>
          </a:p>
        </p:txBody>
      </p:sp>
      <p:sp>
        <p:nvSpPr>
          <p:cNvPr id="3" name="İçerik Yer Tutucusu 2"/>
          <p:cNvSpPr>
            <a:spLocks noGrp="1"/>
          </p:cNvSpPr>
          <p:nvPr>
            <p:ph idx="1"/>
          </p:nvPr>
        </p:nvSpPr>
        <p:spPr>
          <a:xfrm>
            <a:off x="4809393" y="3174023"/>
            <a:ext cx="3803552" cy="2598355"/>
          </a:xfrm>
        </p:spPr>
        <p:txBody>
          <a:bodyPr/>
          <a:lstStyle/>
          <a:p>
            <a:r>
              <a:rPr lang="tr-TR" dirty="0"/>
              <a:t>İşyerinde, okulda veya evde bulunan bilgisayarı ortaklaşa kullanırken her oturduğunuzda çalışma ortamını ihtiyaçlarınıza göre ayarlayın.</a:t>
            </a:r>
          </a:p>
          <a:p>
            <a:pPr marL="0" indent="0">
              <a:buNone/>
            </a:pPr>
            <a:r>
              <a:rPr lang="tr-TR" dirty="0"/>
              <a:t/>
            </a:r>
            <a:br>
              <a:rPr lang="tr-TR" dirty="0"/>
            </a:br>
            <a:endParaRPr lang="tr-TR" dirty="0"/>
          </a:p>
        </p:txBody>
      </p:sp>
      <p:pic>
        <p:nvPicPr>
          <p:cNvPr id="7170" name="Picture 2" descr="http://media.tigerpixel.de/images/Karl_Philipp__Home_Office__Workplace__0800x0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13" y="2826954"/>
            <a:ext cx="3927232" cy="29454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21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heel(1)">
                                      <p:cBhvr>
                                        <p:cTn id="14" dur="20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Flow</Template>
  <TotalTime>248</TotalTime>
  <Words>622</Words>
  <Application>Microsoft Office PowerPoint</Application>
  <PresentationFormat>Ekran Gösterisi (4:3)</PresentationFormat>
  <Paragraphs>82</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İyon Toplantı Odası</vt:lpstr>
      <vt:lpstr>BİLGİSAYAR KULLANIMI VE SAĞLIK</vt:lpstr>
      <vt:lpstr>BİLGİSAYAR HER YERDE!</vt:lpstr>
      <vt:lpstr>BİLGİSAYAR VE SAĞLIK</vt:lpstr>
      <vt:lpstr>PowerPoint Sunusu</vt:lpstr>
      <vt:lpstr>BİLGİSAYAR BAŞINDA İKEN..</vt:lpstr>
      <vt:lpstr>PEKİ NE YAPMALIYIZ?</vt:lpstr>
      <vt:lpstr>BİLGİSAYAR SATIN ALIRKEN…</vt:lpstr>
      <vt:lpstr>ORTAMI HAVALANDIRIN</vt:lpstr>
      <vt:lpstr>ÇALIŞMA ORTAMINI DÜZENLEYİN</vt:lpstr>
      <vt:lpstr>MASANIZI DÜZENLEYİN</vt:lpstr>
      <vt:lpstr>TEMİZLİĞE DİKKAT!</vt:lpstr>
      <vt:lpstr>AYARLANABİLİR SANDALYE KULLANIN</vt:lpstr>
      <vt:lpstr>UYGUN MASA SEÇİMİ</vt:lpstr>
      <vt:lpstr>IŞIK YANSIMALARINDAN KORUNUN</vt:lpstr>
      <vt:lpstr>UZUN SÜRE HAREKETSİZ KALMAYIN</vt:lpstr>
      <vt:lpstr>İDEAL ÇALIŞMA ORTAMI</vt:lpstr>
      <vt:lpstr>PowerPoint Sunusu</vt:lpstr>
      <vt:lpstr>BİLGİSAYAR KARŞISINDA DÜZGÜN OTURUŞ ŞEKLİ</vt:lpstr>
      <vt:lpstr>PowerPoint Sunusu</vt:lpstr>
      <vt:lpstr>PowerPoint Sunusu</vt:lpstr>
      <vt:lpstr>PowerPoint Sunusu</vt:lpstr>
      <vt:lpstr>PowerPoint Sunusu</vt:lpstr>
      <vt:lpstr>PowerPoint Sunusu</vt:lpstr>
      <vt:lpstr>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VE SAĞLIK</dc:title>
  <dc:creator>Ahmet Soyarslan</dc:creator>
  <cp:lastModifiedBy>Umut</cp:lastModifiedBy>
  <cp:revision>78</cp:revision>
  <dcterms:created xsi:type="dcterms:W3CDTF">2013-09-29T18:45:07Z</dcterms:created>
  <dcterms:modified xsi:type="dcterms:W3CDTF">2015-12-03T20:49:28Z</dcterms:modified>
</cp:coreProperties>
</file>